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handoutMasterIdLst>
    <p:handoutMasterId r:id="rId35"/>
  </p:handoutMasterIdLst>
  <p:sldIdLst>
    <p:sldId id="256" r:id="rId2"/>
    <p:sldId id="257" r:id="rId3"/>
    <p:sldId id="258" r:id="rId4"/>
    <p:sldId id="259" r:id="rId5"/>
    <p:sldId id="260" r:id="rId6"/>
    <p:sldId id="261" r:id="rId7"/>
    <p:sldId id="262" r:id="rId8"/>
    <p:sldId id="296" r:id="rId9"/>
    <p:sldId id="298" r:id="rId10"/>
    <p:sldId id="299" r:id="rId11"/>
    <p:sldId id="263" r:id="rId12"/>
    <p:sldId id="265" r:id="rId13"/>
    <p:sldId id="267" r:id="rId14"/>
    <p:sldId id="269" r:id="rId15"/>
    <p:sldId id="270" r:id="rId16"/>
    <p:sldId id="273" r:id="rId17"/>
    <p:sldId id="274" r:id="rId18"/>
    <p:sldId id="301" r:id="rId19"/>
    <p:sldId id="282" r:id="rId20"/>
    <p:sldId id="283" r:id="rId21"/>
    <p:sldId id="284" r:id="rId22"/>
    <p:sldId id="285" r:id="rId23"/>
    <p:sldId id="286" r:id="rId24"/>
    <p:sldId id="287" r:id="rId25"/>
    <p:sldId id="288" r:id="rId26"/>
    <p:sldId id="289" r:id="rId27"/>
    <p:sldId id="290" r:id="rId28"/>
    <p:sldId id="297" r:id="rId29"/>
    <p:sldId id="291" r:id="rId30"/>
    <p:sldId id="293" r:id="rId31"/>
    <p:sldId id="294" r:id="rId32"/>
    <p:sldId id="295" r:id="rId33"/>
  </p:sldIdLst>
  <p:sldSz cx="9144000" cy="5143500" type="screen16x9"/>
  <p:notesSz cx="7010400" cy="9296400"/>
  <p:embeddedFontLst>
    <p:embeddedFont>
      <p:font typeface="Poppins" panose="020B0604020202020204" charset="0"/>
      <p:regular r:id="rId36"/>
      <p:bold r:id="rId37"/>
      <p:italic r:id="rId38"/>
      <p:boldItalic r:id="rId39"/>
    </p:embeddedFont>
    <p:embeddedFont>
      <p:font typeface="Nunito" panose="020B0604020202020204" charset="0"/>
      <p:regular r:id="rId40"/>
      <p:bold r:id="rId41"/>
      <p:italic r:id="rId42"/>
      <p:boldItalic r:id="rId43"/>
    </p:embeddedFont>
    <p:embeddedFont>
      <p:font typeface="KoHo Medium" panose="020B0604020202020204" charset="-34"/>
      <p:regular r:id="rId44"/>
      <p:bold r:id="rId45"/>
      <p:italic r:id="rId46"/>
      <p:boldItalic r:id="rId47"/>
    </p:embeddedFont>
    <p:embeddedFont>
      <p:font typeface="Poppins Medium" panose="020B0604020202020204" charset="0"/>
      <p:regular r:id="rId48"/>
      <p:bold r:id="rId49"/>
      <p:italic r:id="rId50"/>
      <p:boldItalic r:id="rId51"/>
    </p:embeddedFont>
    <p:embeddedFont>
      <p:font typeface="Nunito Medium" panose="020B0604020202020204" charset="0"/>
      <p:regular r:id="rId52"/>
      <p:bold r:id="rId53"/>
      <p:italic r:id="rId54"/>
      <p:boldItalic r:id="rId55"/>
    </p:embeddedFont>
    <p:embeddedFont>
      <p:font typeface="Didact Gothic" panose="020B0604020202020204" charset="0"/>
      <p:regular r:id="rId56"/>
    </p:embeddedFont>
    <p:embeddedFont>
      <p:font typeface="Concert One" panose="020B0604020202020204" charset="0"/>
      <p:regular r:id="rId57"/>
    </p:embeddedFont>
    <p:embeddedFont>
      <p:font typeface="Comfortaa" panose="020B0604020202020204" charset="0"/>
      <p:regular r:id="rId58"/>
      <p:bold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624"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s-MX"/>
          </a:p>
        </p:txBody>
      </p:sp>
      <p:sp>
        <p:nvSpPr>
          <p:cNvPr id="3" name="Marcador de fecha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1A3CEB37-479E-4EE6-B579-A75B6C54A706}" type="datetimeFigureOut">
              <a:rPr lang="es-MX" smtClean="0"/>
              <a:t>04/03/2023</a:t>
            </a:fld>
            <a:endParaRPr lang="es-MX"/>
          </a:p>
        </p:txBody>
      </p:sp>
      <p:sp>
        <p:nvSpPr>
          <p:cNvPr id="4" name="Marcador de pie de página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s-MX"/>
          </a:p>
        </p:txBody>
      </p:sp>
      <p:sp>
        <p:nvSpPr>
          <p:cNvPr id="5" name="Marcador de número de diapositiva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D13FC077-3C19-49A8-B31B-910017C78B98}" type="slidenum">
              <a:rPr lang="es-MX" smtClean="0"/>
              <a:t>‹Nº›</a:t>
            </a:fld>
            <a:endParaRPr lang="es-MX"/>
          </a:p>
        </p:txBody>
      </p:sp>
    </p:spTree>
    <p:extLst>
      <p:ext uri="{BB962C8B-B14F-4D97-AF65-F5344CB8AC3E}">
        <p14:creationId xmlns:p14="http://schemas.microsoft.com/office/powerpoint/2010/main" val="3581597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01040" y="4415790"/>
            <a:ext cx="5608320" cy="4183380"/>
          </a:xfrm>
          <a:prstGeom prst="rect">
            <a:avLst/>
          </a:prstGeom>
          <a:noFill/>
          <a:ln>
            <a:noFill/>
          </a:ln>
        </p:spPr>
        <p:txBody>
          <a:bodyPr spcFirstLastPara="1" wrap="square" lIns="93162" tIns="93162" rIns="93162" bIns="93162"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92300562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6879978567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6879978567_0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2517507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6f33d90c7c_12_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6f33d90c7c_12_7: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640492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6f33d90c7c_12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6f33d90c7c_12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1826521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6f33d90c7c_12_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6f33d90c7c_12_7: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285228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6f33d90c7c_12_2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6f33d90c7c_12_2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016946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6f33d90c7c_12_2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6f33d90c7c_12_2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096731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6f33d90c7c_12_3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6f33d90c7c_12_36: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074395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6f33d90c7c_12_5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6f33d90c7c_12_5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2333374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6f33d90c7c_12_5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6f33d90c7c_12_59: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425862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6f33d90c7c_12_7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6f33d90c7c_12_72: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10597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6f33d90c7c_0_6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6f33d90c7c_0_64: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2425816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c1fbb12b04_2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g1c1fbb12b04_2_0:notes"/>
          <p:cNvSpPr txBox="1">
            <a:spLocks noGrp="1"/>
          </p:cNvSpPr>
          <p:nvPr>
            <p:ph type="body" idx="1"/>
          </p:nvPr>
        </p:nvSpPr>
        <p:spPr>
          <a:xfrm>
            <a:off x="701040" y="4415790"/>
            <a:ext cx="5608320" cy="4183380"/>
          </a:xfrm>
          <a:prstGeom prst="rect">
            <a:avLst/>
          </a:prstGeom>
          <a:noFill/>
          <a:ln>
            <a:noFill/>
          </a:ln>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2987560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6f33d90c7c_12_8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6f33d90c7c_12_8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975369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6f33d90c7c_12_8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6f33d90c7c_12_87: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1508268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6f33d90c7c_12_10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6f33d90c7c_12_10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1075991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6f33d90c7c_12_9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6f33d90c7c_12_94: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2833012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570edf0510_0_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570edf0510_0_7: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1186541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570edf0510_0_8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570edf0510_0_8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4069050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570edf0510_0_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570edf0510_0_13: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9695466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570edf0510_0_6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570edf0510_0_64: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685800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570edf0510_0_7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570edf0510_0_7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1770418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570edf0510_0_7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570edf0510_0_7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971947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c1fbb12b04_2_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g1c1fbb12b04_2_5:notes"/>
          <p:cNvSpPr txBox="1">
            <a:spLocks noGrp="1"/>
          </p:cNvSpPr>
          <p:nvPr>
            <p:ph type="body" idx="1"/>
          </p:nvPr>
        </p:nvSpPr>
        <p:spPr>
          <a:xfrm>
            <a:off x="701040" y="4415790"/>
            <a:ext cx="5608320" cy="4183380"/>
          </a:xfrm>
          <a:prstGeom prst="rect">
            <a:avLst/>
          </a:prstGeom>
          <a:noFill/>
          <a:ln>
            <a:noFill/>
          </a:ln>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6139665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570edf0510_0_7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570edf0510_0_77: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19816709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6f33d90c7c_0_5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6f33d90c7c_0_53: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574520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6f78050703_2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6f78050703_2_0: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53199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6f33d90c7c_2_1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6f33d90c7c_2_12: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1538404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6f33d90c7c_2_2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6f33d90c7c_2_2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843365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6f33d90c7c_2_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6f33d90c7c_2_1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035246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6f33d90c7c_2_6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6f33d90c7c_2_6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1286638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6f33d90c7c_12_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6f33d90c7c_12_7: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830365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6f33d90c7c_12_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6f33d90c7c_12_7: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176639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7.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0.jpe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28.jpe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7.pn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3.jpe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6" name="Google Shape;56;p13"/>
          <p:cNvPicPr preferRelativeResize="0"/>
          <p:nvPr/>
        </p:nvPicPr>
        <p:blipFill>
          <a:blip r:embed="rId3">
            <a:alphaModFix/>
          </a:blip>
          <a:stretch>
            <a:fillRect/>
          </a:stretch>
        </p:blipFill>
        <p:spPr>
          <a:xfrm>
            <a:off x="0" y="4465"/>
            <a:ext cx="9144003" cy="5134572"/>
          </a:xfrm>
          <a:prstGeom prst="rect">
            <a:avLst/>
          </a:prstGeom>
          <a:noFill/>
          <a:ln>
            <a:noFill/>
          </a:ln>
        </p:spPr>
      </p:pic>
      <p:sp>
        <p:nvSpPr>
          <p:cNvPr id="57" name="Google Shape;57;p13"/>
          <p:cNvSpPr txBox="1"/>
          <p:nvPr/>
        </p:nvSpPr>
        <p:spPr>
          <a:xfrm>
            <a:off x="1430600" y="2149988"/>
            <a:ext cx="45510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600">
                <a:solidFill>
                  <a:srgbClr val="351C75"/>
                </a:solidFill>
                <a:highlight>
                  <a:srgbClr val="FFD966"/>
                </a:highlight>
                <a:latin typeface="Concert One"/>
                <a:ea typeface="Concert One"/>
                <a:cs typeface="Concert One"/>
                <a:sym typeface="Concert One"/>
              </a:rPr>
              <a:t>CLASE 1 - FUNDAMENTOS DE PROGRAMACIÓN</a:t>
            </a:r>
            <a:endParaRPr sz="2600">
              <a:solidFill>
                <a:srgbClr val="351C75"/>
              </a:solidFill>
              <a:highlight>
                <a:srgbClr val="FFD966"/>
              </a:highlight>
              <a:latin typeface="Concert One"/>
              <a:ea typeface="Concert One"/>
              <a:cs typeface="Concert One"/>
              <a:sym typeface="Concert On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2"/>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7" name="Google Shape;149;p20">
            <a:extLst>
              <a:ext uri="{FF2B5EF4-FFF2-40B4-BE49-F238E27FC236}">
                <a16:creationId xmlns:a16="http://schemas.microsoft.com/office/drawing/2014/main" xmlns="" id="{1BA0BE38-EC81-55EA-A9AD-F5770BC0741D}"/>
              </a:ext>
            </a:extLst>
          </p:cNvPr>
          <p:cNvPicPr preferRelativeResize="0"/>
          <p:nvPr/>
        </p:nvPicPr>
        <p:blipFill rotWithShape="1">
          <a:blip r:embed="rId4">
            <a:alphaModFix/>
          </a:blip>
          <a:srcRect l="36372"/>
          <a:stretch/>
        </p:blipFill>
        <p:spPr>
          <a:xfrm>
            <a:off x="4087906" y="0"/>
            <a:ext cx="5056094" cy="5143500"/>
          </a:xfrm>
          <a:prstGeom prst="rect">
            <a:avLst/>
          </a:prstGeom>
          <a:noFill/>
          <a:ln>
            <a:noFill/>
          </a:ln>
        </p:spPr>
      </p:pic>
      <p:sp>
        <p:nvSpPr>
          <p:cNvPr id="165" name="Google Shape;165;p22"/>
          <p:cNvSpPr txBox="1">
            <a:spLocks noGrp="1"/>
          </p:cNvSpPr>
          <p:nvPr>
            <p:ph type="ctrTitle" idx="4294967295"/>
          </p:nvPr>
        </p:nvSpPr>
        <p:spPr>
          <a:xfrm>
            <a:off x="179294" y="0"/>
            <a:ext cx="4563035" cy="830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MX" sz="4000" dirty="0">
                <a:solidFill>
                  <a:srgbClr val="674EA7"/>
                </a:solidFill>
                <a:latin typeface="Concert One"/>
                <a:ea typeface="Concert One"/>
                <a:cs typeface="Concert One"/>
                <a:sym typeface="Concert One"/>
              </a:rPr>
              <a:t>SISTEMA OPERATIVO</a:t>
            </a:r>
            <a:endParaRPr sz="4000" dirty="0">
              <a:solidFill>
                <a:srgbClr val="674EA7"/>
              </a:solidFill>
              <a:latin typeface="Concert One"/>
              <a:ea typeface="Concert One"/>
              <a:cs typeface="Concert One"/>
              <a:sym typeface="Concert One"/>
            </a:endParaRPr>
          </a:p>
        </p:txBody>
      </p:sp>
      <p:pic>
        <p:nvPicPr>
          <p:cNvPr id="166" name="Google Shape;166;p22"/>
          <p:cNvPicPr preferRelativeResize="0"/>
          <p:nvPr/>
        </p:nvPicPr>
        <p:blipFill>
          <a:blip r:embed="rId5">
            <a:alphaModFix/>
          </a:blip>
          <a:stretch>
            <a:fillRect/>
          </a:stretch>
        </p:blipFill>
        <p:spPr>
          <a:xfrm>
            <a:off x="7585200" y="4649925"/>
            <a:ext cx="1516126" cy="430975"/>
          </a:xfrm>
          <a:prstGeom prst="rect">
            <a:avLst/>
          </a:prstGeom>
          <a:noFill/>
          <a:ln>
            <a:noFill/>
          </a:ln>
        </p:spPr>
      </p:pic>
      <p:sp>
        <p:nvSpPr>
          <p:cNvPr id="3" name="CuadroTexto 2">
            <a:extLst>
              <a:ext uri="{FF2B5EF4-FFF2-40B4-BE49-F238E27FC236}">
                <a16:creationId xmlns:a16="http://schemas.microsoft.com/office/drawing/2014/main" xmlns="" id="{ABC0E56B-2911-93F6-5E7D-17328E0DA58D}"/>
              </a:ext>
            </a:extLst>
          </p:cNvPr>
          <p:cNvSpPr txBox="1"/>
          <p:nvPr/>
        </p:nvSpPr>
        <p:spPr>
          <a:xfrm>
            <a:off x="215153" y="1218213"/>
            <a:ext cx="2931459" cy="2893100"/>
          </a:xfrm>
          <a:prstGeom prst="rect">
            <a:avLst/>
          </a:prstGeom>
          <a:noFill/>
        </p:spPr>
        <p:txBody>
          <a:bodyPr wrap="square">
            <a:spAutoFit/>
          </a:bodyPr>
          <a:lstStyle/>
          <a:p>
            <a:r>
              <a:rPr lang="es-MX" b="0" i="0" dirty="0">
                <a:solidFill>
                  <a:srgbClr val="040C28"/>
                </a:solidFill>
                <a:effectLst/>
                <a:latin typeface="Arial" panose="020B0604020202020204" pitchFamily="34" charset="0"/>
                <a:cs typeface="Arial" panose="020B0604020202020204" pitchFamily="34" charset="0"/>
              </a:rPr>
              <a:t>Es el software (programa o conjunto de programas) que en un sistema informático gestiona los recursos de la máquina y provee servicios básicos a los programas de aplicación</a:t>
            </a:r>
            <a:r>
              <a:rPr lang="es-MX" b="0" i="0" dirty="0">
                <a:solidFill>
                  <a:srgbClr val="202124"/>
                </a:solidFill>
                <a:effectLst/>
                <a:latin typeface="Arial" panose="020B0604020202020204" pitchFamily="34" charset="0"/>
                <a:cs typeface="Arial" panose="020B0604020202020204" pitchFamily="34" charset="0"/>
              </a:rPr>
              <a:t>.</a:t>
            </a:r>
          </a:p>
          <a:p>
            <a:r>
              <a:rPr lang="es-MX" b="0" i="0" dirty="0">
                <a:solidFill>
                  <a:srgbClr val="202124"/>
                </a:solidFill>
                <a:effectLst/>
                <a:latin typeface="Arial" panose="020B0604020202020204" pitchFamily="34" charset="0"/>
                <a:cs typeface="Arial" panose="020B0604020202020204" pitchFamily="34" charset="0"/>
              </a:rPr>
              <a:t/>
            </a:r>
            <a:br>
              <a:rPr lang="es-MX" b="0" i="0" dirty="0">
                <a:solidFill>
                  <a:srgbClr val="202124"/>
                </a:solidFill>
                <a:effectLst/>
                <a:latin typeface="Arial" panose="020B0604020202020204" pitchFamily="34" charset="0"/>
                <a:cs typeface="Arial" panose="020B0604020202020204" pitchFamily="34" charset="0"/>
              </a:rPr>
            </a:br>
            <a:r>
              <a:rPr lang="es-MX" dirty="0">
                <a:solidFill>
                  <a:srgbClr val="040C28"/>
                </a:solidFill>
                <a:latin typeface="Arial" panose="020B0604020202020204" pitchFamily="34" charset="0"/>
                <a:cs typeface="Arial" panose="020B0604020202020204" pitchFamily="34" charset="0"/>
              </a:rPr>
              <a:t>Su función principal es la de darnos las herramientas necesarias para poder controlar nuestra computadora y poder hacer uso de ella, de la forma más cómoda y sencilla posible.</a:t>
            </a:r>
          </a:p>
        </p:txBody>
      </p:sp>
      <p:pic>
        <p:nvPicPr>
          <p:cNvPr id="6146" name="Picture 2" descr="Introducción a los sistemas operativos | Universo Digital">
            <a:extLst>
              <a:ext uri="{FF2B5EF4-FFF2-40B4-BE49-F238E27FC236}">
                <a16:creationId xmlns:a16="http://schemas.microsoft.com/office/drawing/2014/main" xmlns="" id="{FBC69E27-55AB-BC38-855C-5EE9DAFB8F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8174" y="813687"/>
            <a:ext cx="6186532" cy="326511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875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0" name="Google Shape;150;p20"/>
          <p:cNvSpPr txBox="1">
            <a:spLocks noGrp="1"/>
          </p:cNvSpPr>
          <p:nvPr>
            <p:ph type="ctrTitle"/>
          </p:nvPr>
        </p:nvSpPr>
        <p:spPr>
          <a:xfrm>
            <a:off x="4035125" y="1723150"/>
            <a:ext cx="4797300" cy="1074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
                <a:solidFill>
                  <a:srgbClr val="FFD966"/>
                </a:solidFill>
                <a:latin typeface="Concert One"/>
                <a:ea typeface="Concert One"/>
                <a:cs typeface="Concert One"/>
                <a:sym typeface="Concert One"/>
              </a:rPr>
              <a:t>BREVE HISTORIA</a:t>
            </a:r>
            <a:endParaRPr>
              <a:solidFill>
                <a:srgbClr val="FFD966"/>
              </a:solidFill>
              <a:latin typeface="Concert One"/>
              <a:ea typeface="Concert One"/>
              <a:cs typeface="Concert One"/>
              <a:sym typeface="Concert One"/>
            </a:endParaRPr>
          </a:p>
        </p:txBody>
      </p:sp>
      <p:sp>
        <p:nvSpPr>
          <p:cNvPr id="151" name="Google Shape;151;p20"/>
          <p:cNvSpPr txBox="1">
            <a:spLocks noGrp="1"/>
          </p:cNvSpPr>
          <p:nvPr>
            <p:ph type="subTitle" idx="1"/>
          </p:nvPr>
        </p:nvSpPr>
        <p:spPr>
          <a:xfrm>
            <a:off x="4165025" y="2617625"/>
            <a:ext cx="4537500" cy="792600"/>
          </a:xfrm>
          <a:prstGeom prst="rect">
            <a:avLst/>
          </a:prstGeom>
        </p:spPr>
        <p:txBody>
          <a:bodyPr spcFirstLastPara="1" wrap="square" lIns="91425" tIns="91425" rIns="91425" bIns="91425" anchor="t" anchorCtr="0">
            <a:normAutofit fontScale="70000" lnSpcReduction="20000"/>
          </a:bodyPr>
          <a:lstStyle/>
          <a:p>
            <a:pPr marL="0" lvl="0" indent="0" algn="ctr" rtl="0">
              <a:spcBef>
                <a:spcPts val="0"/>
              </a:spcBef>
              <a:spcAft>
                <a:spcPts val="0"/>
              </a:spcAft>
              <a:buNone/>
            </a:pPr>
            <a:r>
              <a:rPr lang="es" sz="3500" dirty="0">
                <a:solidFill>
                  <a:schemeClr val="lt1"/>
                </a:solidFill>
                <a:latin typeface="Didact Gothic"/>
                <a:ea typeface="Didact Gothic"/>
                <a:cs typeface="Didact Gothic"/>
                <a:sym typeface="Didact Gothic"/>
              </a:rPr>
              <a:t>de Internet y de la World Wide Web</a:t>
            </a:r>
            <a:endParaRPr sz="3500" dirty="0">
              <a:solidFill>
                <a:schemeClr val="lt1"/>
              </a:solidFill>
              <a:latin typeface="Didact Gothic"/>
              <a:ea typeface="Didact Gothic"/>
              <a:cs typeface="Didact Gothic"/>
              <a:sym typeface="Didact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5" name="Google Shape;165;p22"/>
          <p:cNvSpPr txBox="1">
            <a:spLocks noGrp="1"/>
          </p:cNvSpPr>
          <p:nvPr>
            <p:ph type="ctrTitle" idx="4294967295"/>
          </p:nvPr>
        </p:nvSpPr>
        <p:spPr>
          <a:xfrm>
            <a:off x="330328" y="206036"/>
            <a:ext cx="8087700" cy="120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4800" dirty="0">
                <a:solidFill>
                  <a:srgbClr val="674EA7"/>
                </a:solidFill>
                <a:latin typeface="Concert One"/>
                <a:ea typeface="Concert One"/>
                <a:cs typeface="Concert One"/>
                <a:sym typeface="Concert One"/>
              </a:rPr>
              <a:t>EL INTERNET ≠ LA WEB</a:t>
            </a:r>
            <a:endParaRPr sz="4800" dirty="0">
              <a:solidFill>
                <a:srgbClr val="674EA7"/>
              </a:solidFill>
              <a:latin typeface="Concert One"/>
              <a:ea typeface="Concert One"/>
              <a:cs typeface="Concert One"/>
              <a:sym typeface="Concert One"/>
            </a:endParaRPr>
          </a:p>
        </p:txBody>
      </p:sp>
      <p:pic>
        <p:nvPicPr>
          <p:cNvPr id="166" name="Google Shape;166;p22"/>
          <p:cNvPicPr preferRelativeResize="0"/>
          <p:nvPr/>
        </p:nvPicPr>
        <p:blipFill>
          <a:blip r:embed="rId4">
            <a:alphaModFix/>
          </a:blip>
          <a:stretch>
            <a:fillRect/>
          </a:stretch>
        </p:blipFill>
        <p:spPr>
          <a:xfrm>
            <a:off x="7585200" y="4649925"/>
            <a:ext cx="1516126" cy="430975"/>
          </a:xfrm>
          <a:prstGeom prst="rect">
            <a:avLst/>
          </a:prstGeom>
          <a:noFill/>
          <a:ln>
            <a:noFill/>
          </a:ln>
        </p:spPr>
      </p:pic>
      <p:pic>
        <p:nvPicPr>
          <p:cNvPr id="8198" name="Picture 6" descr="Cuál es la diferencia entre Internet y la World Wide Web?">
            <a:extLst>
              <a:ext uri="{FF2B5EF4-FFF2-40B4-BE49-F238E27FC236}">
                <a16:creationId xmlns:a16="http://schemas.microsoft.com/office/drawing/2014/main" xmlns="" id="{536E2B80-B2C0-2244-A79D-B057BF579B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0272" y="1266200"/>
            <a:ext cx="5353610" cy="3272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24"/>
          <p:cNvPicPr preferRelativeResize="0"/>
          <p:nvPr/>
        </p:nvPicPr>
        <p:blipFill>
          <a:blip r:embed="rId3">
            <a:alphaModFix/>
          </a:blip>
          <a:stretch>
            <a:fillRect/>
          </a:stretch>
        </p:blipFill>
        <p:spPr>
          <a:xfrm>
            <a:off x="51425" y="0"/>
            <a:ext cx="9144000" cy="5143500"/>
          </a:xfrm>
          <a:prstGeom prst="rect">
            <a:avLst/>
          </a:prstGeom>
          <a:noFill/>
          <a:ln>
            <a:noFill/>
          </a:ln>
        </p:spPr>
      </p:pic>
      <p:sp>
        <p:nvSpPr>
          <p:cNvPr id="181" name="Google Shape;181;p24"/>
          <p:cNvSpPr txBox="1">
            <a:spLocks noGrp="1"/>
          </p:cNvSpPr>
          <p:nvPr>
            <p:ph type="title"/>
          </p:nvPr>
        </p:nvSpPr>
        <p:spPr>
          <a:xfrm>
            <a:off x="311700" y="322550"/>
            <a:ext cx="3446400" cy="572700"/>
          </a:xfrm>
          <a:prstGeom prst="rect">
            <a:avLst/>
          </a:prstGeom>
        </p:spPr>
        <p:txBody>
          <a:bodyPr spcFirstLastPara="1" wrap="square" lIns="91425" tIns="91425" rIns="112425" bIns="91425" anchor="t" anchorCtr="0">
            <a:normAutofit fontScale="90000"/>
          </a:bodyPr>
          <a:lstStyle/>
          <a:p>
            <a:pPr marL="0" lvl="0" indent="0" algn="l" rtl="0">
              <a:spcBef>
                <a:spcPts val="0"/>
              </a:spcBef>
              <a:spcAft>
                <a:spcPts val="0"/>
              </a:spcAft>
              <a:buNone/>
            </a:pPr>
            <a:r>
              <a:rPr lang="es" b="1" dirty="0">
                <a:solidFill>
                  <a:srgbClr val="351C75"/>
                </a:solidFill>
                <a:latin typeface="Concert One"/>
                <a:ea typeface="Concert One"/>
                <a:cs typeface="Concert One"/>
                <a:sym typeface="Concert One"/>
              </a:rPr>
              <a:t>¿Qué es el internet?</a:t>
            </a:r>
            <a:endParaRPr b="1" dirty="0">
              <a:solidFill>
                <a:srgbClr val="351C75"/>
              </a:solidFill>
              <a:latin typeface="Concert One"/>
              <a:ea typeface="Concert One"/>
              <a:cs typeface="Concert One"/>
              <a:sym typeface="Concert One"/>
            </a:endParaRPr>
          </a:p>
        </p:txBody>
      </p:sp>
      <p:sp>
        <p:nvSpPr>
          <p:cNvPr id="182" name="Google Shape;182;p24"/>
          <p:cNvSpPr txBox="1">
            <a:spLocks noGrp="1"/>
          </p:cNvSpPr>
          <p:nvPr>
            <p:ph type="body" idx="1"/>
          </p:nvPr>
        </p:nvSpPr>
        <p:spPr>
          <a:xfrm>
            <a:off x="4202050" y="984075"/>
            <a:ext cx="4630200" cy="34164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1200"/>
              </a:spcAft>
              <a:buClr>
                <a:schemeClr val="dk1"/>
              </a:buClr>
              <a:buSzPct val="30555"/>
              <a:buFont typeface="Arial"/>
              <a:buNone/>
            </a:pPr>
            <a:r>
              <a:rPr lang="es" sz="3600" dirty="0">
                <a:solidFill>
                  <a:srgbClr val="666666"/>
                </a:solidFill>
                <a:highlight>
                  <a:schemeClr val="lt1"/>
                </a:highlight>
                <a:latin typeface="Didact Gothic"/>
                <a:ea typeface="Didact Gothic"/>
                <a:cs typeface="Didact Gothic"/>
                <a:sym typeface="Didact Gothic"/>
              </a:rPr>
              <a:t>El nombre Internet procede de las palabras en inglés </a:t>
            </a:r>
            <a:r>
              <a:rPr lang="es" sz="3600" b="1" i="1" dirty="0">
                <a:solidFill>
                  <a:srgbClr val="9118F5"/>
                </a:solidFill>
                <a:highlight>
                  <a:schemeClr val="lt1"/>
                </a:highlight>
                <a:latin typeface="Didact Gothic"/>
                <a:ea typeface="Didact Gothic"/>
                <a:cs typeface="Didact Gothic"/>
                <a:sym typeface="Didact Gothic"/>
              </a:rPr>
              <a:t>Inter</a:t>
            </a:r>
            <a:r>
              <a:rPr lang="es" sz="3600" i="1" dirty="0">
                <a:solidFill>
                  <a:srgbClr val="9118F5"/>
                </a:solidFill>
                <a:highlight>
                  <a:schemeClr val="lt1"/>
                </a:highlight>
                <a:latin typeface="Didact Gothic"/>
                <a:ea typeface="Didact Gothic"/>
                <a:cs typeface="Didact Gothic"/>
                <a:sym typeface="Didact Gothic"/>
              </a:rPr>
              <a:t>connected </a:t>
            </a:r>
            <a:r>
              <a:rPr lang="es" sz="3600" b="1" i="1" dirty="0">
                <a:solidFill>
                  <a:srgbClr val="9118F5"/>
                </a:solidFill>
                <a:highlight>
                  <a:schemeClr val="lt1"/>
                </a:highlight>
                <a:latin typeface="Didact Gothic"/>
                <a:ea typeface="Didact Gothic"/>
                <a:cs typeface="Didact Gothic"/>
                <a:sym typeface="Didact Gothic"/>
              </a:rPr>
              <a:t>Net</a:t>
            </a:r>
            <a:r>
              <a:rPr lang="es" sz="3600" i="1" dirty="0">
                <a:solidFill>
                  <a:srgbClr val="9118F5"/>
                </a:solidFill>
                <a:highlight>
                  <a:schemeClr val="lt1"/>
                </a:highlight>
                <a:latin typeface="Didact Gothic"/>
                <a:ea typeface="Didact Gothic"/>
                <a:cs typeface="Didact Gothic"/>
                <a:sym typeface="Didact Gothic"/>
              </a:rPr>
              <a:t>works</a:t>
            </a:r>
            <a:r>
              <a:rPr lang="es" sz="3600" dirty="0">
                <a:solidFill>
                  <a:srgbClr val="666666"/>
                </a:solidFill>
                <a:highlight>
                  <a:schemeClr val="lt1"/>
                </a:highlight>
                <a:latin typeface="Didact Gothic"/>
                <a:ea typeface="Didact Gothic"/>
                <a:cs typeface="Didact Gothic"/>
                <a:sym typeface="Didact Gothic"/>
              </a:rPr>
              <a:t>, que significa “</a:t>
            </a:r>
            <a:r>
              <a:rPr lang="es" sz="3600" b="1" dirty="0">
                <a:solidFill>
                  <a:schemeClr val="accent4"/>
                </a:solidFill>
                <a:highlight>
                  <a:schemeClr val="lt1"/>
                </a:highlight>
                <a:latin typeface="Didact Gothic"/>
                <a:ea typeface="Didact Gothic"/>
                <a:cs typeface="Didact Gothic"/>
                <a:sym typeface="Didact Gothic"/>
              </a:rPr>
              <a:t>redes interconectadas</a:t>
            </a:r>
            <a:r>
              <a:rPr lang="es" sz="3600" dirty="0">
                <a:solidFill>
                  <a:srgbClr val="666666"/>
                </a:solidFill>
                <a:highlight>
                  <a:schemeClr val="lt1"/>
                </a:highlight>
                <a:latin typeface="Didact Gothic"/>
                <a:ea typeface="Didact Gothic"/>
                <a:cs typeface="Didact Gothic"/>
                <a:sym typeface="Didact Gothic"/>
              </a:rPr>
              <a:t>”</a:t>
            </a:r>
            <a:endParaRPr dirty="0">
              <a:solidFill>
                <a:srgbClr val="351C75"/>
              </a:solidFill>
              <a:latin typeface="Nunito"/>
              <a:ea typeface="Nunito"/>
              <a:cs typeface="Nunito"/>
              <a:sym typeface="Nunito"/>
            </a:endParaRPr>
          </a:p>
        </p:txBody>
      </p:sp>
      <p:pic>
        <p:nvPicPr>
          <p:cNvPr id="183" name="Google Shape;183;p24"/>
          <p:cNvPicPr preferRelativeResize="0"/>
          <p:nvPr/>
        </p:nvPicPr>
        <p:blipFill>
          <a:blip r:embed="rId4">
            <a:alphaModFix/>
          </a:blip>
          <a:stretch>
            <a:fillRect/>
          </a:stretch>
        </p:blipFill>
        <p:spPr>
          <a:xfrm>
            <a:off x="147175" y="4632625"/>
            <a:ext cx="1516126" cy="430975"/>
          </a:xfrm>
          <a:prstGeom prst="rect">
            <a:avLst/>
          </a:prstGeom>
          <a:noFill/>
          <a:ln>
            <a:noFill/>
          </a:ln>
        </p:spPr>
      </p:pic>
      <p:pic>
        <p:nvPicPr>
          <p:cNvPr id="2" name="Google Shape;174;p23">
            <a:extLst>
              <a:ext uri="{FF2B5EF4-FFF2-40B4-BE49-F238E27FC236}">
                <a16:creationId xmlns:a16="http://schemas.microsoft.com/office/drawing/2014/main" xmlns="" id="{1BDD3488-F221-7558-E749-3F2ADA87694C}"/>
              </a:ext>
            </a:extLst>
          </p:cNvPr>
          <p:cNvPicPr preferRelativeResize="0"/>
          <p:nvPr/>
        </p:nvPicPr>
        <p:blipFill>
          <a:blip r:embed="rId5">
            <a:alphaModFix/>
          </a:blip>
          <a:stretch>
            <a:fillRect/>
          </a:stretch>
        </p:blipFill>
        <p:spPr>
          <a:xfrm>
            <a:off x="311700" y="2143125"/>
            <a:ext cx="3810000" cy="30003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26"/>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7" name="Google Shape;197;p26"/>
          <p:cNvSpPr txBox="1">
            <a:spLocks noGrp="1"/>
          </p:cNvSpPr>
          <p:nvPr>
            <p:ph type="title"/>
          </p:nvPr>
        </p:nvSpPr>
        <p:spPr>
          <a:xfrm>
            <a:off x="147175" y="1419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solidFill>
                  <a:srgbClr val="FFD966"/>
                </a:solidFill>
                <a:latin typeface="Concert One"/>
                <a:ea typeface="Concert One"/>
                <a:cs typeface="Concert One"/>
                <a:sym typeface="Concert One"/>
              </a:rPr>
              <a:t>LA WEB</a:t>
            </a:r>
            <a:endParaRPr>
              <a:solidFill>
                <a:srgbClr val="FFD966"/>
              </a:solidFill>
              <a:latin typeface="Concert One"/>
              <a:ea typeface="Concert One"/>
              <a:cs typeface="Concert One"/>
              <a:sym typeface="Concert One"/>
            </a:endParaRPr>
          </a:p>
        </p:txBody>
      </p:sp>
      <p:sp>
        <p:nvSpPr>
          <p:cNvPr id="198" name="Google Shape;198;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sz="2600" dirty="0">
                <a:latin typeface="Didact Gothic"/>
                <a:ea typeface="Didact Gothic"/>
                <a:cs typeface="Didact Gothic"/>
                <a:sym typeface="Didact Gothic"/>
              </a:rPr>
              <a:t>La manera en que fluye la información a través de internet</a:t>
            </a:r>
            <a:endParaRPr sz="2600" dirty="0">
              <a:latin typeface="Didact Gothic"/>
              <a:ea typeface="Didact Gothic"/>
              <a:cs typeface="Didact Gothic"/>
              <a:sym typeface="Didact Gothic"/>
            </a:endParaRPr>
          </a:p>
        </p:txBody>
      </p:sp>
      <p:pic>
        <p:nvPicPr>
          <p:cNvPr id="199" name="Google Shape;199;p26"/>
          <p:cNvPicPr preferRelativeResize="0"/>
          <p:nvPr/>
        </p:nvPicPr>
        <p:blipFill rotWithShape="1">
          <a:blip r:embed="rId4">
            <a:alphaModFix/>
          </a:blip>
          <a:srcRect l="20605" r="21139"/>
          <a:stretch/>
        </p:blipFill>
        <p:spPr>
          <a:xfrm>
            <a:off x="5099030" y="2094720"/>
            <a:ext cx="3218329" cy="2624125"/>
          </a:xfrm>
          <a:prstGeom prst="rect">
            <a:avLst/>
          </a:prstGeom>
          <a:noFill/>
          <a:ln>
            <a:noFill/>
          </a:ln>
        </p:spPr>
      </p:pic>
      <p:pic>
        <p:nvPicPr>
          <p:cNvPr id="200" name="Google Shape;200;p26"/>
          <p:cNvPicPr preferRelativeResize="0"/>
          <p:nvPr/>
        </p:nvPicPr>
        <p:blipFill>
          <a:blip r:embed="rId5">
            <a:alphaModFix/>
          </a:blip>
          <a:stretch>
            <a:fillRect/>
          </a:stretch>
        </p:blipFill>
        <p:spPr>
          <a:xfrm>
            <a:off x="147175" y="4632625"/>
            <a:ext cx="1516126" cy="430975"/>
          </a:xfrm>
          <a:prstGeom prst="rect">
            <a:avLst/>
          </a:prstGeom>
          <a:noFill/>
          <a:ln>
            <a:noFill/>
          </a:ln>
        </p:spPr>
      </p:pic>
      <p:sp>
        <p:nvSpPr>
          <p:cNvPr id="3" name="CuadroTexto 2">
            <a:extLst>
              <a:ext uri="{FF2B5EF4-FFF2-40B4-BE49-F238E27FC236}">
                <a16:creationId xmlns:a16="http://schemas.microsoft.com/office/drawing/2014/main" xmlns="" id="{33D6091C-662B-49A0-601A-73A0953D5466}"/>
              </a:ext>
            </a:extLst>
          </p:cNvPr>
          <p:cNvSpPr txBox="1"/>
          <p:nvPr/>
        </p:nvSpPr>
        <p:spPr>
          <a:xfrm>
            <a:off x="294125" y="2303896"/>
            <a:ext cx="4804905" cy="1631216"/>
          </a:xfrm>
          <a:prstGeom prst="rect">
            <a:avLst/>
          </a:prstGeom>
          <a:noFill/>
        </p:spPr>
        <p:txBody>
          <a:bodyPr wrap="square">
            <a:spAutoFit/>
          </a:bodyPr>
          <a:lstStyle/>
          <a:p>
            <a:r>
              <a:rPr lang="es-MX" sz="2000" dirty="0">
                <a:solidFill>
                  <a:schemeClr val="dk2"/>
                </a:solidFill>
                <a:latin typeface="Didact Gothic"/>
              </a:rPr>
              <a:t>La web es el diminutivo de </a:t>
            </a:r>
            <a:r>
              <a:rPr lang="es-MX" sz="2000" b="1" dirty="0" err="1">
                <a:solidFill>
                  <a:schemeClr val="dk2"/>
                </a:solidFill>
                <a:latin typeface="Didact Gothic"/>
              </a:rPr>
              <a:t>World</a:t>
            </a:r>
            <a:r>
              <a:rPr lang="es-MX" sz="2000" b="1" dirty="0">
                <a:solidFill>
                  <a:schemeClr val="dk2"/>
                </a:solidFill>
                <a:latin typeface="Didact Gothic"/>
              </a:rPr>
              <a:t> Wide Web </a:t>
            </a:r>
            <a:r>
              <a:rPr lang="es-MX" sz="2000" dirty="0">
                <a:solidFill>
                  <a:schemeClr val="dk2"/>
                </a:solidFill>
                <a:latin typeface="Didact Gothic"/>
              </a:rPr>
              <a:t>o www cuyas tecnologías para su funcionamiento (HTML, URL, HTTP) fueron desarrolladas en el año 1990 por Tim Berners Lee.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27"/>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08" name="Google Shape;208;p27"/>
          <p:cNvPicPr preferRelativeResize="0"/>
          <p:nvPr/>
        </p:nvPicPr>
        <p:blipFill>
          <a:blip r:embed="rId4">
            <a:alphaModFix/>
          </a:blip>
          <a:stretch>
            <a:fillRect/>
          </a:stretch>
        </p:blipFill>
        <p:spPr>
          <a:xfrm>
            <a:off x="147175" y="4632625"/>
            <a:ext cx="1516126" cy="430975"/>
          </a:xfrm>
          <a:prstGeom prst="rect">
            <a:avLst/>
          </a:prstGeom>
          <a:noFill/>
          <a:ln>
            <a:noFill/>
          </a:ln>
        </p:spPr>
      </p:pic>
      <p:pic>
        <p:nvPicPr>
          <p:cNvPr id="2" name="Picture 4" descr="Sabías que ”Internet” y “Web” no son lo mismo? | EDteam">
            <a:extLst>
              <a:ext uri="{FF2B5EF4-FFF2-40B4-BE49-F238E27FC236}">
                <a16:creationId xmlns:a16="http://schemas.microsoft.com/office/drawing/2014/main" xmlns="" id="{83D25027-8246-2806-4FA2-5C592132DD0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3" t="-134" r="-303" b="12466"/>
          <a:stretch/>
        </p:blipFill>
        <p:spPr bwMode="auto">
          <a:xfrm>
            <a:off x="1663300" y="0"/>
            <a:ext cx="5858087" cy="51357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30"/>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0" name="Google Shape;230;p30"/>
          <p:cNvSpPr txBox="1">
            <a:spLocks noGrp="1"/>
          </p:cNvSpPr>
          <p:nvPr>
            <p:ph type="title"/>
          </p:nvPr>
        </p:nvSpPr>
        <p:spPr>
          <a:xfrm>
            <a:off x="0" y="231200"/>
            <a:ext cx="4238700" cy="48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2420">
                <a:solidFill>
                  <a:srgbClr val="FFD966"/>
                </a:solidFill>
                <a:latin typeface="Concert One"/>
                <a:ea typeface="Concert One"/>
                <a:cs typeface="Concert One"/>
                <a:sym typeface="Concert One"/>
              </a:rPr>
              <a:t>Analicemos la estructura de un nombre de un sitio web </a:t>
            </a:r>
            <a:endParaRPr sz="2420">
              <a:solidFill>
                <a:srgbClr val="FFD966"/>
              </a:solidFill>
              <a:latin typeface="Concert One"/>
              <a:ea typeface="Concert One"/>
              <a:cs typeface="Concert One"/>
              <a:sym typeface="Concert One"/>
            </a:endParaRPr>
          </a:p>
        </p:txBody>
      </p:sp>
      <p:pic>
        <p:nvPicPr>
          <p:cNvPr id="231" name="Google Shape;231;p30"/>
          <p:cNvPicPr preferRelativeResize="0"/>
          <p:nvPr/>
        </p:nvPicPr>
        <p:blipFill>
          <a:blip r:embed="rId4">
            <a:alphaModFix/>
          </a:blip>
          <a:stretch>
            <a:fillRect/>
          </a:stretch>
        </p:blipFill>
        <p:spPr>
          <a:xfrm>
            <a:off x="147175" y="4632625"/>
            <a:ext cx="1516126" cy="430975"/>
          </a:xfrm>
          <a:prstGeom prst="rect">
            <a:avLst/>
          </a:prstGeom>
          <a:noFill/>
          <a:ln>
            <a:noFill/>
          </a:ln>
        </p:spPr>
      </p:pic>
      <p:sp>
        <p:nvSpPr>
          <p:cNvPr id="232" name="Google Shape;232;p30"/>
          <p:cNvSpPr txBox="1">
            <a:spLocks noGrp="1"/>
          </p:cNvSpPr>
          <p:nvPr>
            <p:ph type="title"/>
          </p:nvPr>
        </p:nvSpPr>
        <p:spPr>
          <a:xfrm>
            <a:off x="505000" y="2022775"/>
            <a:ext cx="7664700" cy="48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4800">
                <a:solidFill>
                  <a:srgbClr val="351C75"/>
                </a:solidFill>
                <a:latin typeface="Concert One"/>
                <a:ea typeface="Concert One"/>
                <a:cs typeface="Concert One"/>
                <a:sym typeface="Concert One"/>
              </a:rPr>
              <a:t>http://dominiodelsitio.com</a:t>
            </a:r>
            <a:r>
              <a:rPr lang="es" sz="4800">
                <a:solidFill>
                  <a:srgbClr val="FFD966"/>
                </a:solidFill>
                <a:latin typeface="Concert One"/>
                <a:ea typeface="Concert One"/>
                <a:cs typeface="Concert One"/>
                <a:sym typeface="Concert One"/>
              </a:rPr>
              <a:t> </a:t>
            </a:r>
            <a:endParaRPr sz="4800">
              <a:solidFill>
                <a:srgbClr val="FFD966"/>
              </a:solidFill>
              <a:latin typeface="Concert One"/>
              <a:ea typeface="Concert One"/>
              <a:cs typeface="Concert One"/>
              <a:sym typeface="Concert One"/>
            </a:endParaRPr>
          </a:p>
        </p:txBody>
      </p:sp>
      <p:sp>
        <p:nvSpPr>
          <p:cNvPr id="233" name="Google Shape;233;p30"/>
          <p:cNvSpPr txBox="1">
            <a:spLocks noGrp="1"/>
          </p:cNvSpPr>
          <p:nvPr>
            <p:ph type="title"/>
          </p:nvPr>
        </p:nvSpPr>
        <p:spPr>
          <a:xfrm>
            <a:off x="505000" y="2828675"/>
            <a:ext cx="2560500" cy="1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2020">
                <a:solidFill>
                  <a:srgbClr val="FFD966"/>
                </a:solidFill>
                <a:latin typeface="Concert One"/>
                <a:ea typeface="Concert One"/>
                <a:cs typeface="Concert One"/>
                <a:sym typeface="Concert One"/>
              </a:rPr>
              <a:t>protocolo de los sitios web </a:t>
            </a:r>
            <a:endParaRPr sz="2020">
              <a:solidFill>
                <a:srgbClr val="FFD966"/>
              </a:solidFill>
              <a:latin typeface="Concert One"/>
              <a:ea typeface="Concert One"/>
              <a:cs typeface="Concert One"/>
              <a:sym typeface="Concert One"/>
            </a:endParaRPr>
          </a:p>
        </p:txBody>
      </p:sp>
      <p:sp>
        <p:nvSpPr>
          <p:cNvPr id="234" name="Google Shape;234;p30"/>
          <p:cNvSpPr txBox="1">
            <a:spLocks noGrp="1"/>
          </p:cNvSpPr>
          <p:nvPr>
            <p:ph type="title"/>
          </p:nvPr>
        </p:nvSpPr>
        <p:spPr>
          <a:xfrm>
            <a:off x="3065500" y="2791450"/>
            <a:ext cx="3951000" cy="1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2020">
                <a:solidFill>
                  <a:srgbClr val="FFD966"/>
                </a:solidFill>
                <a:latin typeface="Concert One"/>
                <a:ea typeface="Concert One"/>
                <a:cs typeface="Concert One"/>
                <a:sym typeface="Concert One"/>
              </a:rPr>
              <a:t>Este es un dominio: una dirección IP.</a:t>
            </a:r>
            <a:endParaRPr sz="2020">
              <a:solidFill>
                <a:srgbClr val="FFD966"/>
              </a:solidFill>
              <a:latin typeface="Concert One"/>
              <a:ea typeface="Concert One"/>
              <a:cs typeface="Concert One"/>
              <a:sym typeface="Concert One"/>
            </a:endParaRPr>
          </a:p>
          <a:p>
            <a:pPr marL="0" lvl="0" indent="0" algn="l" rtl="0">
              <a:spcBef>
                <a:spcPts val="0"/>
              </a:spcBef>
              <a:spcAft>
                <a:spcPts val="0"/>
              </a:spcAft>
              <a:buSzPts val="990"/>
              <a:buNone/>
            </a:pPr>
            <a:r>
              <a:rPr lang="es" sz="2020">
                <a:solidFill>
                  <a:srgbClr val="FFD966"/>
                </a:solidFill>
                <a:latin typeface="Concert One"/>
                <a:ea typeface="Concert One"/>
                <a:cs typeface="Concert One"/>
                <a:sym typeface="Concert One"/>
              </a:rPr>
              <a:t>Una máscara de una dirección IP Ejemplo: 782.2910.39</a:t>
            </a:r>
            <a:endParaRPr sz="2020">
              <a:solidFill>
                <a:srgbClr val="FFD966"/>
              </a:solidFill>
              <a:latin typeface="Concert One"/>
              <a:ea typeface="Concert One"/>
              <a:cs typeface="Concert One"/>
              <a:sym typeface="Concert On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31"/>
          <p:cNvPicPr preferRelativeResize="0"/>
          <p:nvPr/>
        </p:nvPicPr>
        <p:blipFill>
          <a:blip r:embed="rId3">
            <a:alphaModFix/>
          </a:blip>
          <a:stretch>
            <a:fillRect/>
          </a:stretch>
        </p:blipFill>
        <p:spPr>
          <a:xfrm>
            <a:off x="0" y="0"/>
            <a:ext cx="9144000" cy="5143500"/>
          </a:xfrm>
          <a:prstGeom prst="rect">
            <a:avLst/>
          </a:prstGeom>
          <a:noFill/>
          <a:ln>
            <a:noFill/>
          </a:ln>
        </p:spPr>
      </p:pic>
      <p:sp>
        <p:nvSpPr>
          <p:cNvPr id="240" name="Google Shape;240;p31"/>
          <p:cNvSpPr txBox="1">
            <a:spLocks noGrp="1"/>
          </p:cNvSpPr>
          <p:nvPr>
            <p:ph type="body" idx="1"/>
          </p:nvPr>
        </p:nvSpPr>
        <p:spPr>
          <a:xfrm>
            <a:off x="311700" y="9628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sz="1600">
                <a:latin typeface="Comfortaa"/>
                <a:ea typeface="Comfortaa"/>
                <a:cs typeface="Comfortaa"/>
                <a:sym typeface="Comfortaa"/>
              </a:rPr>
              <a:t>Cuando creamos una página web, el navegador se va a una página de un IP</a:t>
            </a:r>
            <a:endParaRPr sz="1600">
              <a:latin typeface="Comfortaa"/>
              <a:ea typeface="Comfortaa"/>
              <a:cs typeface="Comfortaa"/>
              <a:sym typeface="Comfortaa"/>
            </a:endParaRPr>
          </a:p>
        </p:txBody>
      </p:sp>
      <p:pic>
        <p:nvPicPr>
          <p:cNvPr id="241" name="Google Shape;241;p31"/>
          <p:cNvPicPr preferRelativeResize="0"/>
          <p:nvPr/>
        </p:nvPicPr>
        <p:blipFill rotWithShape="1">
          <a:blip r:embed="rId4">
            <a:alphaModFix/>
          </a:blip>
          <a:srcRect r="9739"/>
          <a:stretch/>
        </p:blipFill>
        <p:spPr>
          <a:xfrm>
            <a:off x="160675" y="1581350"/>
            <a:ext cx="8253800" cy="3237001"/>
          </a:xfrm>
          <a:prstGeom prst="rect">
            <a:avLst/>
          </a:prstGeom>
          <a:noFill/>
          <a:ln>
            <a:noFill/>
          </a:ln>
        </p:spPr>
      </p:pic>
      <p:pic>
        <p:nvPicPr>
          <p:cNvPr id="242" name="Google Shape;242;p31"/>
          <p:cNvPicPr preferRelativeResize="0"/>
          <p:nvPr/>
        </p:nvPicPr>
        <p:blipFill>
          <a:blip r:embed="rId5">
            <a:alphaModFix/>
          </a:blip>
          <a:stretch>
            <a:fillRect/>
          </a:stretch>
        </p:blipFill>
        <p:spPr>
          <a:xfrm>
            <a:off x="147175" y="4632625"/>
            <a:ext cx="1516126" cy="430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33"/>
          <p:cNvPicPr preferRelativeResize="0"/>
          <p:nvPr/>
        </p:nvPicPr>
        <p:blipFill>
          <a:blip r:embed="rId3">
            <a:alphaModFix/>
          </a:blip>
          <a:stretch>
            <a:fillRect/>
          </a:stretch>
        </p:blipFill>
        <p:spPr>
          <a:xfrm>
            <a:off x="0" y="0"/>
            <a:ext cx="9144000" cy="5143500"/>
          </a:xfrm>
          <a:prstGeom prst="rect">
            <a:avLst/>
          </a:prstGeom>
          <a:noFill/>
          <a:ln>
            <a:noFill/>
          </a:ln>
        </p:spPr>
      </p:pic>
      <p:sp>
        <p:nvSpPr>
          <p:cNvPr id="256" name="Google Shape;256;p33"/>
          <p:cNvSpPr txBox="1">
            <a:spLocks noGrp="1"/>
          </p:cNvSpPr>
          <p:nvPr>
            <p:ph type="title"/>
          </p:nvPr>
        </p:nvSpPr>
        <p:spPr>
          <a:xfrm>
            <a:off x="147175" y="155875"/>
            <a:ext cx="3749400" cy="480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solidFill>
                  <a:srgbClr val="FFD966"/>
                </a:solidFill>
                <a:latin typeface="Concert One"/>
                <a:ea typeface="Concert One"/>
                <a:cs typeface="Concert One"/>
                <a:sym typeface="Concert One"/>
              </a:rPr>
              <a:t>NAVEGADORES</a:t>
            </a:r>
            <a:endParaRPr>
              <a:solidFill>
                <a:srgbClr val="FFD966"/>
              </a:solidFill>
              <a:latin typeface="Concert One"/>
              <a:ea typeface="Concert One"/>
              <a:cs typeface="Concert One"/>
              <a:sym typeface="Concert One"/>
            </a:endParaRPr>
          </a:p>
        </p:txBody>
      </p:sp>
      <p:pic>
        <p:nvPicPr>
          <p:cNvPr id="257" name="Google Shape;257;p33"/>
          <p:cNvPicPr preferRelativeResize="0"/>
          <p:nvPr/>
        </p:nvPicPr>
        <p:blipFill>
          <a:blip r:embed="rId4">
            <a:alphaModFix/>
          </a:blip>
          <a:stretch>
            <a:fillRect/>
          </a:stretch>
        </p:blipFill>
        <p:spPr>
          <a:xfrm>
            <a:off x="667895" y="2236361"/>
            <a:ext cx="7563590" cy="2751264"/>
          </a:xfrm>
          <a:prstGeom prst="rect">
            <a:avLst/>
          </a:prstGeom>
          <a:noFill/>
          <a:ln>
            <a:noFill/>
          </a:ln>
        </p:spPr>
      </p:pic>
      <p:pic>
        <p:nvPicPr>
          <p:cNvPr id="258" name="Google Shape;258;p33"/>
          <p:cNvPicPr preferRelativeResize="0"/>
          <p:nvPr/>
        </p:nvPicPr>
        <p:blipFill>
          <a:blip r:embed="rId5">
            <a:alphaModFix/>
          </a:blip>
          <a:stretch>
            <a:fillRect/>
          </a:stretch>
        </p:blipFill>
        <p:spPr>
          <a:xfrm>
            <a:off x="147175" y="4632625"/>
            <a:ext cx="1516126" cy="430975"/>
          </a:xfrm>
          <a:prstGeom prst="rect">
            <a:avLst/>
          </a:prstGeom>
          <a:noFill/>
          <a:ln>
            <a:noFill/>
          </a:ln>
        </p:spPr>
      </p:pic>
      <p:sp>
        <p:nvSpPr>
          <p:cNvPr id="4" name="Rectangle 3">
            <a:extLst>
              <a:ext uri="{FF2B5EF4-FFF2-40B4-BE49-F238E27FC236}">
                <a16:creationId xmlns:a16="http://schemas.microsoft.com/office/drawing/2014/main" xmlns="" id="{E2D0AE95-6997-1341-9E0D-74FA446AA07B}"/>
              </a:ext>
            </a:extLst>
          </p:cNvPr>
          <p:cNvSpPr>
            <a:spLocks noChangeArrowheads="1"/>
          </p:cNvSpPr>
          <p:nvPr/>
        </p:nvSpPr>
        <p:spPr bwMode="auto">
          <a:xfrm>
            <a:off x="580285" y="903889"/>
            <a:ext cx="7651200" cy="1400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s-MX" altLang="es-MX" sz="1700" dirty="0">
                <a:solidFill>
                  <a:schemeClr val="dk2"/>
                </a:solidFill>
                <a:latin typeface="Comfortaa"/>
              </a:rPr>
              <a:t>Es un programa que permite ver la información que contiene una página web. El navegador interpreta el código, HTML generalmente, en el que está escrita la página web y lo presenta en pantalla permitiendo al usuario interactuar con su contenido y navegar. </a:t>
            </a:r>
          </a:p>
        </p:txBody>
      </p:sp>
    </p:spTree>
    <p:extLst>
      <p:ext uri="{BB962C8B-B14F-4D97-AF65-F5344CB8AC3E}">
        <p14:creationId xmlns:p14="http://schemas.microsoft.com/office/powerpoint/2010/main" val="3227625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307" name="Google Shape;307;p3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308" name="Google Shape;308;p39"/>
          <p:cNvPicPr preferRelativeResize="0"/>
          <p:nvPr/>
        </p:nvPicPr>
        <p:blipFill>
          <a:blip r:embed="rId3">
            <a:alphaModFix/>
          </a:blip>
          <a:stretch>
            <a:fillRect/>
          </a:stretch>
        </p:blipFill>
        <p:spPr>
          <a:xfrm>
            <a:off x="0" y="4465"/>
            <a:ext cx="9144003" cy="5134572"/>
          </a:xfrm>
          <a:prstGeom prst="rect">
            <a:avLst/>
          </a:prstGeom>
          <a:noFill/>
          <a:ln>
            <a:noFill/>
          </a:ln>
        </p:spPr>
      </p:pic>
      <p:sp>
        <p:nvSpPr>
          <p:cNvPr id="309" name="Google Shape;309;p39"/>
          <p:cNvSpPr txBox="1"/>
          <p:nvPr/>
        </p:nvSpPr>
        <p:spPr>
          <a:xfrm>
            <a:off x="1430600" y="2149988"/>
            <a:ext cx="45510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600">
                <a:solidFill>
                  <a:srgbClr val="351C75"/>
                </a:solidFill>
                <a:highlight>
                  <a:srgbClr val="FFD966"/>
                </a:highlight>
                <a:latin typeface="Concert One"/>
                <a:ea typeface="Concert One"/>
                <a:cs typeface="Concert One"/>
                <a:sym typeface="Concert One"/>
              </a:rPr>
              <a:t>¡VAMOS A BREAK!</a:t>
            </a:r>
            <a:endParaRPr sz="2600">
              <a:solidFill>
                <a:srgbClr val="351C75"/>
              </a:solidFill>
              <a:highlight>
                <a:srgbClr val="FFD966"/>
              </a:highlight>
              <a:latin typeface="Concert One"/>
              <a:ea typeface="Concert One"/>
              <a:cs typeface="Concert One"/>
              <a:sym typeface="Concert One"/>
            </a:endParaRPr>
          </a:p>
          <a:p>
            <a:pPr marL="0" lvl="0" indent="0" algn="ctr" rtl="0">
              <a:spcBef>
                <a:spcPts val="0"/>
              </a:spcBef>
              <a:spcAft>
                <a:spcPts val="0"/>
              </a:spcAft>
              <a:buNone/>
            </a:pPr>
            <a:r>
              <a:rPr lang="es" sz="2600">
                <a:solidFill>
                  <a:srgbClr val="351C75"/>
                </a:solidFill>
                <a:highlight>
                  <a:srgbClr val="FFD966"/>
                </a:highlight>
                <a:latin typeface="Concert One"/>
                <a:ea typeface="Concert One"/>
                <a:cs typeface="Concert One"/>
                <a:sym typeface="Concert One"/>
              </a:rPr>
              <a:t>(30 MINUTOS)</a:t>
            </a:r>
            <a:endParaRPr sz="2600">
              <a:solidFill>
                <a:srgbClr val="351C75"/>
              </a:solidFill>
              <a:highlight>
                <a:srgbClr val="FFD966"/>
              </a:highlight>
              <a:latin typeface="Concert One"/>
              <a:ea typeface="Concert One"/>
              <a:cs typeface="Concert One"/>
              <a:sym typeface="Concert On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
        <p:cNvGrpSpPr/>
        <p:nvPr/>
      </p:nvGrpSpPr>
      <p:grpSpPr>
        <a:xfrm>
          <a:off x="0" y="0"/>
          <a:ext cx="0" cy="0"/>
          <a:chOff x="0" y="0"/>
          <a:chExt cx="0" cy="0"/>
        </a:xfrm>
      </p:grpSpPr>
      <p:sp>
        <p:nvSpPr>
          <p:cNvPr id="62" name="Google Shape;62;p14"/>
          <p:cNvSpPr txBox="1">
            <a:spLocks noGrp="1"/>
          </p:cNvSpPr>
          <p:nvPr>
            <p:ph type="title" idx="4294967295"/>
          </p:nvPr>
        </p:nvSpPr>
        <p:spPr>
          <a:xfrm>
            <a:off x="1092150" y="1986625"/>
            <a:ext cx="7695600" cy="691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s" sz="4500" b="1">
                <a:solidFill>
                  <a:srgbClr val="674EA7"/>
                </a:solidFill>
                <a:latin typeface="Poppins"/>
                <a:ea typeface="Poppins"/>
                <a:cs typeface="Poppins"/>
                <a:sym typeface="Poppins"/>
              </a:rPr>
              <a:t>¿Por qué estamos aquí? </a:t>
            </a:r>
            <a:endParaRPr sz="4500" b="1">
              <a:solidFill>
                <a:srgbClr val="674EA7"/>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4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315" name="Google Shape;315;p40"/>
          <p:cNvSpPr txBox="1">
            <a:spLocks noGrp="1"/>
          </p:cNvSpPr>
          <p:nvPr>
            <p:ph type="title"/>
          </p:nvPr>
        </p:nvSpPr>
        <p:spPr>
          <a:xfrm>
            <a:off x="311700" y="322550"/>
            <a:ext cx="3446400" cy="572700"/>
          </a:xfrm>
          <a:prstGeom prst="rect">
            <a:avLst/>
          </a:prstGeom>
        </p:spPr>
        <p:txBody>
          <a:bodyPr spcFirstLastPara="1" wrap="square" lIns="91425" tIns="91425" rIns="112425" bIns="91425" anchor="t" anchorCtr="0">
            <a:normAutofit fontScale="90000"/>
          </a:bodyPr>
          <a:lstStyle/>
          <a:p>
            <a:pPr marL="0" lvl="0" indent="0" algn="l" rtl="0">
              <a:spcBef>
                <a:spcPts val="0"/>
              </a:spcBef>
              <a:spcAft>
                <a:spcPts val="0"/>
              </a:spcAft>
              <a:buNone/>
            </a:pPr>
            <a:r>
              <a:rPr lang="es" b="1">
                <a:solidFill>
                  <a:srgbClr val="351C75"/>
                </a:solidFill>
                <a:latin typeface="Concert One"/>
                <a:ea typeface="Concert One"/>
                <a:cs typeface="Concert One"/>
                <a:sym typeface="Concert One"/>
              </a:rPr>
              <a:t>PROGRAMACIÓN</a:t>
            </a:r>
            <a:endParaRPr b="1">
              <a:solidFill>
                <a:srgbClr val="351C75"/>
              </a:solidFill>
              <a:latin typeface="Concert One"/>
              <a:ea typeface="Concert One"/>
              <a:cs typeface="Concert One"/>
              <a:sym typeface="Concert One"/>
            </a:endParaRPr>
          </a:p>
        </p:txBody>
      </p:sp>
      <p:sp>
        <p:nvSpPr>
          <p:cNvPr id="316" name="Google Shape;316;p40"/>
          <p:cNvSpPr txBox="1"/>
          <p:nvPr/>
        </p:nvSpPr>
        <p:spPr>
          <a:xfrm>
            <a:off x="3824050" y="1097175"/>
            <a:ext cx="50004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1200">
                <a:solidFill>
                  <a:srgbClr val="FFFFFF"/>
                </a:solidFill>
                <a:latin typeface="Comfortaa"/>
                <a:ea typeface="Comfortaa"/>
                <a:cs typeface="Comfortaa"/>
                <a:sym typeface="Comfortaa"/>
              </a:rPr>
              <a:t>En la actualidad, la noción de programación se encuentra muy asociada a la creación de aplicaciones informáticas y videojuegos; es el proceso por el cual una persona desarrolla un programa valiéndose de una herramienta que le permita escribir el código (el cual puede estar en uno o varios lenguajes, tales como C++, Java y Python) y de otra que sea capaz de “traducirlo” a lo que se conoce como lenguaje de máquina, el cual puede ser entendido por un microprocesador.</a:t>
            </a:r>
            <a:endParaRPr sz="1200">
              <a:solidFill>
                <a:srgbClr val="FFFFFF"/>
              </a:solidFill>
              <a:latin typeface="Comfortaa"/>
              <a:ea typeface="Comfortaa"/>
              <a:cs typeface="Comfortaa"/>
              <a:sym typeface="Comfortaa"/>
            </a:endParaRPr>
          </a:p>
          <a:p>
            <a:pPr marL="0" lvl="0" indent="0" algn="l" rtl="0">
              <a:lnSpc>
                <a:spcPct val="115000"/>
              </a:lnSpc>
              <a:spcBef>
                <a:spcPts val="1600"/>
              </a:spcBef>
              <a:spcAft>
                <a:spcPts val="1600"/>
              </a:spcAft>
              <a:buNone/>
            </a:pPr>
            <a:r>
              <a:rPr lang="es" sz="1200">
                <a:solidFill>
                  <a:srgbClr val="FFFFFF"/>
                </a:solidFill>
                <a:latin typeface="Comfortaa"/>
                <a:ea typeface="Comfortaa"/>
                <a:cs typeface="Comfortaa"/>
                <a:sym typeface="Comfortaa"/>
              </a:rPr>
              <a:t>Este último paso se conoce como compilación y es necesario para que el código pueda ser ejecutado por la plataforma para la cual haya sido creado, que puede ser una computadora.</a:t>
            </a:r>
            <a:endParaRPr sz="1200">
              <a:solidFill>
                <a:srgbClr val="FFFFFF"/>
              </a:solidFill>
              <a:latin typeface="Comfortaa"/>
              <a:ea typeface="Comfortaa"/>
              <a:cs typeface="Comfortaa"/>
              <a:sym typeface="Comfortaa"/>
            </a:endParaRPr>
          </a:p>
        </p:txBody>
      </p:sp>
      <p:pic>
        <p:nvPicPr>
          <p:cNvPr id="317" name="Google Shape;317;p40"/>
          <p:cNvPicPr preferRelativeResize="0"/>
          <p:nvPr/>
        </p:nvPicPr>
        <p:blipFill>
          <a:blip r:embed="rId4">
            <a:alphaModFix/>
          </a:blip>
          <a:stretch>
            <a:fillRect/>
          </a:stretch>
        </p:blipFill>
        <p:spPr>
          <a:xfrm>
            <a:off x="466150" y="4723300"/>
            <a:ext cx="1197150" cy="340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41"/>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323" name="Google Shape;323;p41"/>
          <p:cNvSpPr txBox="1">
            <a:spLocks noGrp="1"/>
          </p:cNvSpPr>
          <p:nvPr>
            <p:ph type="title"/>
          </p:nvPr>
        </p:nvSpPr>
        <p:spPr>
          <a:xfrm>
            <a:off x="584375" y="0"/>
            <a:ext cx="3446400" cy="572700"/>
          </a:xfrm>
          <a:prstGeom prst="rect">
            <a:avLst/>
          </a:prstGeom>
        </p:spPr>
        <p:txBody>
          <a:bodyPr spcFirstLastPara="1" wrap="square" lIns="91425" tIns="91425" rIns="112425" bIns="91425" anchor="t" anchorCtr="0">
            <a:normAutofit fontScale="90000"/>
          </a:bodyPr>
          <a:lstStyle/>
          <a:p>
            <a:pPr marL="0" lvl="0" indent="0" algn="l" rtl="0">
              <a:spcBef>
                <a:spcPts val="0"/>
              </a:spcBef>
              <a:spcAft>
                <a:spcPts val="0"/>
              </a:spcAft>
              <a:buNone/>
            </a:pPr>
            <a:r>
              <a:rPr lang="es" b="1">
                <a:solidFill>
                  <a:srgbClr val="351C75"/>
                </a:solidFill>
                <a:latin typeface="Concert One"/>
                <a:ea typeface="Concert One"/>
                <a:cs typeface="Concert One"/>
                <a:sym typeface="Concert One"/>
              </a:rPr>
              <a:t>LENGUAJE DE PROGRAMACIÓN</a:t>
            </a:r>
            <a:endParaRPr b="1">
              <a:solidFill>
                <a:srgbClr val="351C75"/>
              </a:solidFill>
              <a:latin typeface="Concert One"/>
              <a:ea typeface="Concert One"/>
              <a:cs typeface="Concert One"/>
              <a:sym typeface="Concert One"/>
            </a:endParaRPr>
          </a:p>
        </p:txBody>
      </p:sp>
      <p:sp>
        <p:nvSpPr>
          <p:cNvPr id="324" name="Google Shape;324;p41"/>
          <p:cNvSpPr txBox="1"/>
          <p:nvPr/>
        </p:nvSpPr>
        <p:spPr>
          <a:xfrm>
            <a:off x="3895150" y="1105950"/>
            <a:ext cx="50004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s" sz="2000">
                <a:solidFill>
                  <a:schemeClr val="lt1"/>
                </a:solidFill>
                <a:latin typeface="Comfortaa"/>
                <a:ea typeface="Comfortaa"/>
                <a:cs typeface="Comfortaa"/>
                <a:sym typeface="Comfortaa"/>
              </a:rPr>
              <a:t>Es un sistema de comunicación con una estructura específica para dar instrucciones. Los lenguajes en los que se programa tienen diferentes formas de decir las cosas, entre más nuevo el lenguaje puede ser más corto, más simplificado.</a:t>
            </a:r>
            <a:endParaRPr sz="800">
              <a:solidFill>
                <a:schemeClr val="lt1"/>
              </a:solidFill>
              <a:latin typeface="Comfortaa"/>
              <a:ea typeface="Comfortaa"/>
              <a:cs typeface="Comfortaa"/>
              <a:sym typeface="Comfortaa"/>
            </a:endParaRPr>
          </a:p>
        </p:txBody>
      </p:sp>
      <p:pic>
        <p:nvPicPr>
          <p:cNvPr id="325" name="Google Shape;325;p41"/>
          <p:cNvPicPr preferRelativeResize="0"/>
          <p:nvPr/>
        </p:nvPicPr>
        <p:blipFill>
          <a:blip r:embed="rId4">
            <a:alphaModFix/>
          </a:blip>
          <a:stretch>
            <a:fillRect/>
          </a:stretch>
        </p:blipFill>
        <p:spPr>
          <a:xfrm>
            <a:off x="213325" y="4723300"/>
            <a:ext cx="1197150" cy="340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42"/>
          <p:cNvPicPr preferRelativeResize="0"/>
          <p:nvPr/>
        </p:nvPicPr>
        <p:blipFill>
          <a:blip r:embed="rId3">
            <a:alphaModFix/>
          </a:blip>
          <a:stretch>
            <a:fillRect/>
          </a:stretch>
        </p:blipFill>
        <p:spPr>
          <a:xfrm>
            <a:off x="0" y="0"/>
            <a:ext cx="9144000" cy="5143500"/>
          </a:xfrm>
          <a:prstGeom prst="rect">
            <a:avLst/>
          </a:prstGeom>
          <a:noFill/>
          <a:ln>
            <a:noFill/>
          </a:ln>
        </p:spPr>
      </p:pic>
      <p:sp>
        <p:nvSpPr>
          <p:cNvPr id="331" name="Google Shape;331;p42"/>
          <p:cNvSpPr txBox="1">
            <a:spLocks noGrp="1"/>
          </p:cNvSpPr>
          <p:nvPr>
            <p:ph type="title"/>
          </p:nvPr>
        </p:nvSpPr>
        <p:spPr>
          <a:xfrm>
            <a:off x="2441375" y="263300"/>
            <a:ext cx="42429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a:solidFill>
                  <a:srgbClr val="FFD966"/>
                </a:solidFill>
                <a:latin typeface="Concert One"/>
                <a:ea typeface="Concert One"/>
                <a:cs typeface="Concert One"/>
                <a:sym typeface="Concert One"/>
              </a:rPr>
              <a:t>Diferentes tipos de lenguaje</a:t>
            </a:r>
            <a:endParaRPr>
              <a:solidFill>
                <a:srgbClr val="FFD966"/>
              </a:solidFill>
              <a:latin typeface="Concert One"/>
              <a:ea typeface="Concert One"/>
              <a:cs typeface="Concert One"/>
              <a:sym typeface="Concert One"/>
            </a:endParaRPr>
          </a:p>
        </p:txBody>
      </p:sp>
      <p:pic>
        <p:nvPicPr>
          <p:cNvPr id="332" name="Google Shape;332;p42"/>
          <p:cNvPicPr preferRelativeResize="0"/>
          <p:nvPr/>
        </p:nvPicPr>
        <p:blipFill>
          <a:blip r:embed="rId4">
            <a:alphaModFix/>
          </a:blip>
          <a:stretch>
            <a:fillRect/>
          </a:stretch>
        </p:blipFill>
        <p:spPr>
          <a:xfrm>
            <a:off x="7856075" y="93350"/>
            <a:ext cx="1197150" cy="340300"/>
          </a:xfrm>
          <a:prstGeom prst="rect">
            <a:avLst/>
          </a:prstGeom>
          <a:noFill/>
          <a:ln>
            <a:noFill/>
          </a:ln>
        </p:spPr>
      </p:pic>
      <p:sp>
        <p:nvSpPr>
          <p:cNvPr id="333" name="Google Shape;333;p42"/>
          <p:cNvSpPr txBo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b="1">
                <a:solidFill>
                  <a:srgbClr val="666666"/>
                </a:solidFill>
                <a:latin typeface="Comfortaa"/>
                <a:ea typeface="Comfortaa"/>
                <a:cs typeface="Comfortaa"/>
                <a:sym typeface="Comfortaa"/>
              </a:rPr>
              <a:t>Compilación:</a:t>
            </a:r>
            <a:r>
              <a:rPr lang="es">
                <a:solidFill>
                  <a:srgbClr val="666666"/>
                </a:solidFill>
                <a:latin typeface="Comfortaa"/>
                <a:ea typeface="Comfortaa"/>
                <a:cs typeface="Comfortaa"/>
                <a:sym typeface="Comfortaa"/>
              </a:rPr>
              <a:t> El código escrito en éste lenguaje tiene que ser compilado (traducido) a lenguaje máquina, el lenguaje que los procesadores únicamente entienden el lenguaje máquina o lenguajes de bajo nivel.  Ejemplos: Pascal, C, C++, Cobol, Fortran.</a:t>
            </a:r>
            <a:endParaRPr>
              <a:solidFill>
                <a:srgbClr val="666666"/>
              </a:solidFill>
              <a:latin typeface="Comfortaa"/>
              <a:ea typeface="Comfortaa"/>
              <a:cs typeface="Comfortaa"/>
              <a:sym typeface="Comfortaa"/>
            </a:endParaRPr>
          </a:p>
          <a:p>
            <a:pPr marL="0" lvl="0" indent="0" algn="l" rtl="0">
              <a:lnSpc>
                <a:spcPct val="115000"/>
              </a:lnSpc>
              <a:spcBef>
                <a:spcPts val="1600"/>
              </a:spcBef>
              <a:spcAft>
                <a:spcPts val="0"/>
              </a:spcAft>
              <a:buNone/>
            </a:pPr>
            <a:r>
              <a:rPr lang="es" b="1">
                <a:solidFill>
                  <a:srgbClr val="666666"/>
                </a:solidFill>
                <a:latin typeface="Comfortaa"/>
                <a:ea typeface="Comfortaa"/>
                <a:cs typeface="Comfortaa"/>
                <a:sym typeface="Comfortaa"/>
              </a:rPr>
              <a:t>Interpretados:</a:t>
            </a:r>
            <a:r>
              <a:rPr lang="es">
                <a:solidFill>
                  <a:srgbClr val="666666"/>
                </a:solidFill>
                <a:latin typeface="Comfortaa"/>
                <a:ea typeface="Comfortaa"/>
                <a:cs typeface="Comfortaa"/>
                <a:sym typeface="Comfortaa"/>
              </a:rPr>
              <a:t> Es un lenguaje diseñado para ser interpretado.</a:t>
            </a:r>
            <a:r>
              <a:rPr lang="es" b="1">
                <a:solidFill>
                  <a:srgbClr val="666666"/>
                </a:solidFill>
                <a:latin typeface="Comfortaa"/>
                <a:ea typeface="Comfortaa"/>
                <a:cs typeface="Comfortaa"/>
                <a:sym typeface="Comfortaa"/>
              </a:rPr>
              <a:t> </a:t>
            </a:r>
            <a:r>
              <a:rPr lang="es">
                <a:solidFill>
                  <a:srgbClr val="666666"/>
                </a:solidFill>
                <a:latin typeface="Comfortaa"/>
                <a:ea typeface="Comfortaa"/>
                <a:cs typeface="Comfortaa"/>
                <a:sym typeface="Comfortaa"/>
              </a:rPr>
              <a:t>Nota: cualquier lenguaje puede ser compilado o interpretado; da las instrucciones (escritas por el programador) en un lenguaje de alto nivel, traducido por el intérprete a un lenguaje entendible para la máquina. Ejemplos: Python, Ruby, CSS.</a:t>
            </a:r>
            <a:endParaRPr>
              <a:solidFill>
                <a:srgbClr val="666666"/>
              </a:solidFill>
              <a:latin typeface="Comfortaa"/>
              <a:ea typeface="Comfortaa"/>
              <a:cs typeface="Comfortaa"/>
              <a:sym typeface="Comfortaa"/>
            </a:endParaRPr>
          </a:p>
          <a:p>
            <a:pPr marL="0" lvl="0" indent="0" algn="l" rtl="0">
              <a:lnSpc>
                <a:spcPct val="115000"/>
              </a:lnSpc>
              <a:spcBef>
                <a:spcPts val="1600"/>
              </a:spcBef>
              <a:spcAft>
                <a:spcPts val="0"/>
              </a:spcAft>
              <a:buNone/>
            </a:pPr>
            <a:r>
              <a:rPr lang="es" b="1">
                <a:solidFill>
                  <a:srgbClr val="666666"/>
                </a:solidFill>
                <a:latin typeface="Comfortaa"/>
                <a:ea typeface="Comfortaa"/>
                <a:cs typeface="Comfortaa"/>
                <a:sym typeface="Comfortaa"/>
              </a:rPr>
              <a:t>Modelado o de estilado:</a:t>
            </a:r>
            <a:r>
              <a:rPr lang="es">
                <a:solidFill>
                  <a:srgbClr val="666666"/>
                </a:solidFill>
                <a:latin typeface="Comfortaa"/>
                <a:ea typeface="Comfortaa"/>
                <a:cs typeface="Comfortaa"/>
                <a:sym typeface="Comfortaa"/>
              </a:rPr>
              <a:t> Son normas o instrucciones que nos dicen cómo se debe representar esquemas. Son los que generan experiencias para el usuario. Ejemplo: CSS.</a:t>
            </a:r>
            <a:endParaRPr>
              <a:solidFill>
                <a:srgbClr val="666666"/>
              </a:solidFill>
              <a:latin typeface="Comfortaa"/>
              <a:ea typeface="Comfortaa"/>
              <a:cs typeface="Comfortaa"/>
              <a:sym typeface="Comfortaa"/>
            </a:endParaRPr>
          </a:p>
          <a:p>
            <a:pPr marL="0" lvl="0" indent="0" algn="l" rtl="0">
              <a:lnSpc>
                <a:spcPct val="115000"/>
              </a:lnSpc>
              <a:spcBef>
                <a:spcPts val="1600"/>
              </a:spcBef>
              <a:spcAft>
                <a:spcPts val="1600"/>
              </a:spcAft>
              <a:buNone/>
            </a:pPr>
            <a:r>
              <a:rPr lang="es" b="1">
                <a:solidFill>
                  <a:srgbClr val="666666"/>
                </a:solidFill>
                <a:latin typeface="Comfortaa"/>
                <a:ea typeface="Comfortaa"/>
                <a:cs typeface="Comfortaa"/>
                <a:sym typeface="Comfortaa"/>
              </a:rPr>
              <a:t>Programación:</a:t>
            </a:r>
            <a:r>
              <a:rPr lang="es">
                <a:solidFill>
                  <a:srgbClr val="666666"/>
                </a:solidFill>
                <a:latin typeface="Comfortaa"/>
                <a:ea typeface="Comfortaa"/>
                <a:cs typeface="Comfortaa"/>
                <a:sym typeface="Comfortaa"/>
              </a:rPr>
              <a:t> JS, Ruby, PHP, Python, Go, C, C++, Swift, Objective-C, Haskell, Lisp, Lolcode, Rust, Erlang.S. </a:t>
            </a:r>
            <a:endParaRPr>
              <a:solidFill>
                <a:srgbClr val="666666"/>
              </a:solidFill>
              <a:latin typeface="Comfortaa"/>
              <a:ea typeface="Comfortaa"/>
              <a:cs typeface="Comfortaa"/>
              <a:sym typeface="Comforta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43"/>
          <p:cNvPicPr preferRelativeResize="0"/>
          <p:nvPr/>
        </p:nvPicPr>
        <p:blipFill>
          <a:blip r:embed="rId3">
            <a:alphaModFix/>
          </a:blip>
          <a:stretch>
            <a:fillRect/>
          </a:stretch>
        </p:blipFill>
        <p:spPr>
          <a:xfrm>
            <a:off x="0" y="0"/>
            <a:ext cx="9144000" cy="5143500"/>
          </a:xfrm>
          <a:prstGeom prst="rect">
            <a:avLst/>
          </a:prstGeom>
          <a:noFill/>
          <a:ln>
            <a:noFill/>
          </a:ln>
        </p:spPr>
      </p:pic>
      <p:sp>
        <p:nvSpPr>
          <p:cNvPr id="339" name="Google Shape;339;p43"/>
          <p:cNvSpPr txBox="1">
            <a:spLocks noGrp="1"/>
          </p:cNvSpPr>
          <p:nvPr>
            <p:ph type="title"/>
          </p:nvPr>
        </p:nvSpPr>
        <p:spPr>
          <a:xfrm>
            <a:off x="2551975" y="263300"/>
            <a:ext cx="38715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a:solidFill>
                  <a:srgbClr val="FFD966"/>
                </a:solidFill>
                <a:latin typeface="Concert One"/>
                <a:ea typeface="Concert One"/>
                <a:cs typeface="Concert One"/>
                <a:sym typeface="Concert One"/>
              </a:rPr>
              <a:t>¿Qué lenguajes existen?</a:t>
            </a:r>
            <a:endParaRPr>
              <a:solidFill>
                <a:srgbClr val="FFD966"/>
              </a:solidFill>
              <a:latin typeface="Concert One"/>
              <a:ea typeface="Concert One"/>
              <a:cs typeface="Concert One"/>
              <a:sym typeface="Concert One"/>
            </a:endParaRPr>
          </a:p>
        </p:txBody>
      </p:sp>
      <p:pic>
        <p:nvPicPr>
          <p:cNvPr id="340" name="Google Shape;340;p43"/>
          <p:cNvPicPr preferRelativeResize="0"/>
          <p:nvPr/>
        </p:nvPicPr>
        <p:blipFill>
          <a:blip r:embed="rId4">
            <a:alphaModFix/>
          </a:blip>
          <a:stretch>
            <a:fillRect/>
          </a:stretch>
        </p:blipFill>
        <p:spPr>
          <a:xfrm>
            <a:off x="1603900" y="995525"/>
            <a:ext cx="6252175" cy="3751326"/>
          </a:xfrm>
          <a:prstGeom prst="rect">
            <a:avLst/>
          </a:prstGeom>
          <a:noFill/>
          <a:ln>
            <a:noFill/>
          </a:ln>
        </p:spPr>
      </p:pic>
      <p:pic>
        <p:nvPicPr>
          <p:cNvPr id="341" name="Google Shape;341;p43"/>
          <p:cNvPicPr preferRelativeResize="0"/>
          <p:nvPr/>
        </p:nvPicPr>
        <p:blipFill>
          <a:blip r:embed="rId5">
            <a:alphaModFix/>
          </a:blip>
          <a:stretch>
            <a:fillRect/>
          </a:stretch>
        </p:blipFill>
        <p:spPr>
          <a:xfrm>
            <a:off x="7856075" y="93350"/>
            <a:ext cx="1197150" cy="340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p44"/>
          <p:cNvPicPr preferRelativeResize="0"/>
          <p:nvPr/>
        </p:nvPicPr>
        <p:blipFill>
          <a:blip r:embed="rId3">
            <a:alphaModFix/>
          </a:blip>
          <a:stretch>
            <a:fillRect/>
          </a:stretch>
        </p:blipFill>
        <p:spPr>
          <a:xfrm>
            <a:off x="0" y="0"/>
            <a:ext cx="9144000" cy="5143500"/>
          </a:xfrm>
          <a:prstGeom prst="rect">
            <a:avLst/>
          </a:prstGeom>
          <a:noFill/>
          <a:ln>
            <a:noFill/>
          </a:ln>
        </p:spPr>
      </p:pic>
      <p:sp>
        <p:nvSpPr>
          <p:cNvPr id="347" name="Google Shape;347;p44"/>
          <p:cNvSpPr txBox="1">
            <a:spLocks noGrp="1"/>
          </p:cNvSpPr>
          <p:nvPr>
            <p:ph type="body" idx="1"/>
          </p:nvPr>
        </p:nvSpPr>
        <p:spPr>
          <a:xfrm>
            <a:off x="1117325" y="1250850"/>
            <a:ext cx="7346700" cy="3416400"/>
          </a:xfrm>
          <a:prstGeom prst="rect">
            <a:avLst/>
          </a:prstGeom>
        </p:spPr>
        <p:txBody>
          <a:bodyPr spcFirstLastPara="1" wrap="square" lIns="91425" tIns="91425" rIns="91425" bIns="91425" anchor="t" anchorCtr="0">
            <a:noAutofit/>
          </a:bodyPr>
          <a:lstStyle/>
          <a:p>
            <a:pPr marL="457200" lvl="0" indent="-331787" algn="l" rtl="0">
              <a:lnSpc>
                <a:spcPct val="140000"/>
              </a:lnSpc>
              <a:spcBef>
                <a:spcPts val="0"/>
              </a:spcBef>
              <a:spcAft>
                <a:spcPts val="0"/>
              </a:spcAft>
              <a:buSzPts val="1625"/>
              <a:buChar char="●"/>
            </a:pPr>
            <a:r>
              <a:rPr lang="es" sz="1625">
                <a:latin typeface="Comfortaa"/>
                <a:ea typeface="Comfortaa"/>
                <a:cs typeface="Comfortaa"/>
                <a:sym typeface="Comfortaa"/>
              </a:rPr>
              <a:t>Los </a:t>
            </a:r>
            <a:r>
              <a:rPr lang="es" sz="1625" b="1">
                <a:latin typeface="Comfortaa"/>
                <a:ea typeface="Comfortaa"/>
                <a:cs typeface="Comfortaa"/>
                <a:sym typeface="Comfortaa"/>
              </a:rPr>
              <a:t>lenguajes de programación son parte inherente de todas las computadoras y dispositivos</a:t>
            </a:r>
            <a:r>
              <a:rPr lang="es" sz="1625">
                <a:latin typeface="Comfortaa"/>
                <a:ea typeface="Comfortaa"/>
                <a:cs typeface="Comfortaa"/>
                <a:sym typeface="Comfortaa"/>
              </a:rPr>
              <a:t>, así como de todo lo que vemos a través de cualquier pantalla (software: aplicaciones, programas).</a:t>
            </a:r>
            <a:endParaRPr sz="1625">
              <a:latin typeface="Comfortaa"/>
              <a:ea typeface="Comfortaa"/>
              <a:cs typeface="Comfortaa"/>
              <a:sym typeface="Comfortaa"/>
            </a:endParaRPr>
          </a:p>
          <a:p>
            <a:pPr marL="457200" lvl="0" indent="-331787" algn="l" rtl="0">
              <a:lnSpc>
                <a:spcPct val="140000"/>
              </a:lnSpc>
              <a:spcBef>
                <a:spcPts val="0"/>
              </a:spcBef>
              <a:spcAft>
                <a:spcPts val="0"/>
              </a:spcAft>
              <a:buSzPts val="1625"/>
              <a:buChar char="●"/>
            </a:pPr>
            <a:r>
              <a:rPr lang="es" sz="1625">
                <a:latin typeface="Comfortaa"/>
                <a:ea typeface="Comfortaa"/>
                <a:cs typeface="Comfortaa"/>
                <a:sym typeface="Comfortaa"/>
              </a:rPr>
              <a:t>Para </a:t>
            </a:r>
            <a:r>
              <a:rPr lang="es" sz="1625" b="1">
                <a:latin typeface="Comfortaa"/>
                <a:ea typeface="Comfortaa"/>
                <a:cs typeface="Comfortaa"/>
                <a:sym typeface="Comfortaa"/>
              </a:rPr>
              <a:t>ejecutar estos softwares, es necesario seguir una serie de pasos finitos</a:t>
            </a:r>
            <a:r>
              <a:rPr lang="es" sz="1625">
                <a:latin typeface="Comfortaa"/>
                <a:ea typeface="Comfortaa"/>
                <a:cs typeface="Comfortaa"/>
                <a:sym typeface="Comfortaa"/>
              </a:rPr>
              <a:t> que resuelven un problema determinado</a:t>
            </a:r>
            <a:endParaRPr sz="1625">
              <a:latin typeface="Comfortaa"/>
              <a:ea typeface="Comfortaa"/>
              <a:cs typeface="Comfortaa"/>
              <a:sym typeface="Comfortaa"/>
            </a:endParaRPr>
          </a:p>
          <a:p>
            <a:pPr marL="457200" lvl="0" indent="-331787" algn="l" rtl="0">
              <a:lnSpc>
                <a:spcPct val="140000"/>
              </a:lnSpc>
              <a:spcBef>
                <a:spcPts val="0"/>
              </a:spcBef>
              <a:spcAft>
                <a:spcPts val="0"/>
              </a:spcAft>
              <a:buSzPts val="1625"/>
              <a:buChar char="●"/>
            </a:pPr>
            <a:r>
              <a:rPr lang="es" sz="1625">
                <a:latin typeface="Comfortaa"/>
                <a:ea typeface="Comfortaa"/>
                <a:cs typeface="Comfortaa"/>
                <a:sym typeface="Comfortaa"/>
              </a:rPr>
              <a:t>A esta serie de pasos se le conoce como ‘</a:t>
            </a:r>
            <a:r>
              <a:rPr lang="es" sz="1625" b="1">
                <a:latin typeface="Comfortaa"/>
                <a:ea typeface="Comfortaa"/>
                <a:cs typeface="Comfortaa"/>
                <a:sym typeface="Comfortaa"/>
              </a:rPr>
              <a:t>Algoritmo</a:t>
            </a:r>
            <a:r>
              <a:rPr lang="es" sz="1625">
                <a:latin typeface="Comfortaa"/>
                <a:ea typeface="Comfortaa"/>
                <a:cs typeface="Comfortaa"/>
                <a:sym typeface="Comfortaa"/>
              </a:rPr>
              <a:t>’, es un término matemático muy usado en el mundo de la Tecnología</a:t>
            </a:r>
            <a:endParaRPr sz="1625">
              <a:latin typeface="Comfortaa"/>
              <a:ea typeface="Comfortaa"/>
              <a:cs typeface="Comfortaa"/>
              <a:sym typeface="Comfortaa"/>
            </a:endParaRPr>
          </a:p>
          <a:p>
            <a:pPr marL="457200" lvl="0" indent="-331787" algn="l" rtl="0">
              <a:lnSpc>
                <a:spcPct val="140000"/>
              </a:lnSpc>
              <a:spcBef>
                <a:spcPts val="0"/>
              </a:spcBef>
              <a:spcAft>
                <a:spcPts val="0"/>
              </a:spcAft>
              <a:buSzPts val="1625"/>
              <a:buChar char="●"/>
            </a:pPr>
            <a:r>
              <a:rPr lang="es" sz="1625">
                <a:latin typeface="Comfortaa"/>
                <a:ea typeface="Comfortaa"/>
                <a:cs typeface="Comfortaa"/>
                <a:sym typeface="Comfortaa"/>
              </a:rPr>
              <a:t>En conclusión, </a:t>
            </a:r>
            <a:r>
              <a:rPr lang="es" sz="1625" b="1">
                <a:latin typeface="Comfortaa"/>
                <a:ea typeface="Comfortaa"/>
                <a:cs typeface="Comfortaa"/>
                <a:sym typeface="Comfortaa"/>
              </a:rPr>
              <a:t>un software es un algoritmo</a:t>
            </a:r>
            <a:r>
              <a:rPr lang="es" sz="1625">
                <a:latin typeface="Comfortaa"/>
                <a:ea typeface="Comfortaa"/>
                <a:cs typeface="Comfortaa"/>
                <a:sym typeface="Comfortaa"/>
              </a:rPr>
              <a:t>.</a:t>
            </a:r>
            <a:endParaRPr sz="1625">
              <a:latin typeface="Comfortaa"/>
              <a:ea typeface="Comfortaa"/>
              <a:cs typeface="Comfortaa"/>
              <a:sym typeface="Comfortaa"/>
            </a:endParaRPr>
          </a:p>
          <a:p>
            <a:pPr marL="0" lvl="0" indent="0" algn="l" rtl="0">
              <a:lnSpc>
                <a:spcPct val="140000"/>
              </a:lnSpc>
              <a:spcBef>
                <a:spcPts val="1200"/>
              </a:spcBef>
              <a:spcAft>
                <a:spcPts val="1200"/>
              </a:spcAft>
              <a:buSzPts val="688"/>
              <a:buNone/>
            </a:pPr>
            <a:endParaRPr sz="1625">
              <a:latin typeface="Comfortaa"/>
              <a:ea typeface="Comfortaa"/>
              <a:cs typeface="Comfortaa"/>
              <a:sym typeface="Comfortaa"/>
            </a:endParaRPr>
          </a:p>
        </p:txBody>
      </p:sp>
      <p:pic>
        <p:nvPicPr>
          <p:cNvPr id="348" name="Google Shape;348;p44"/>
          <p:cNvPicPr preferRelativeResize="0"/>
          <p:nvPr/>
        </p:nvPicPr>
        <p:blipFill>
          <a:blip r:embed="rId4">
            <a:alphaModFix/>
          </a:blip>
          <a:stretch>
            <a:fillRect/>
          </a:stretch>
        </p:blipFill>
        <p:spPr>
          <a:xfrm>
            <a:off x="372175" y="4667250"/>
            <a:ext cx="1516126" cy="430975"/>
          </a:xfrm>
          <a:prstGeom prst="rect">
            <a:avLst/>
          </a:prstGeom>
          <a:noFill/>
          <a:ln>
            <a:noFill/>
          </a:ln>
        </p:spPr>
      </p:pic>
      <p:sp>
        <p:nvSpPr>
          <p:cNvPr id="349" name="Google Shape;349;p44"/>
          <p:cNvSpPr txBox="1"/>
          <p:nvPr/>
        </p:nvSpPr>
        <p:spPr>
          <a:xfrm>
            <a:off x="372175" y="14835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800">
                <a:solidFill>
                  <a:schemeClr val="lt1"/>
                </a:solidFill>
                <a:latin typeface="Concert One"/>
                <a:ea typeface="Concert One"/>
                <a:cs typeface="Concert One"/>
                <a:sym typeface="Concert One"/>
              </a:rPr>
              <a:t>Algoritmos</a:t>
            </a:r>
            <a:endParaRPr sz="2800">
              <a:solidFill>
                <a:schemeClr val="lt1"/>
              </a:solidFill>
              <a:latin typeface="Concert One"/>
              <a:ea typeface="Concert One"/>
              <a:cs typeface="Concert One"/>
              <a:sym typeface="Concert On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45"/>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355" name="Google Shape;355;p45"/>
          <p:cNvSpPr txBox="1">
            <a:spLocks noGrp="1"/>
          </p:cNvSpPr>
          <p:nvPr>
            <p:ph type="title"/>
          </p:nvPr>
        </p:nvSpPr>
        <p:spPr>
          <a:xfrm>
            <a:off x="4014550" y="1510900"/>
            <a:ext cx="39414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solidFill>
                  <a:schemeClr val="lt1"/>
                </a:solidFill>
                <a:latin typeface="Comfortaa"/>
                <a:ea typeface="Comfortaa"/>
                <a:cs typeface="Comfortaa"/>
                <a:sym typeface="Comfortaa"/>
              </a:rPr>
              <a:t>Un algoritmo puede expresarse en diferentes formas, de las cuales las cuatro principales son:</a:t>
            </a:r>
            <a:endParaRPr>
              <a:solidFill>
                <a:schemeClr val="lt1"/>
              </a:solidFill>
              <a:latin typeface="Comfortaa"/>
              <a:ea typeface="Comfortaa"/>
              <a:cs typeface="Comfortaa"/>
              <a:sym typeface="Comfortaa"/>
            </a:endParaRPr>
          </a:p>
        </p:txBody>
      </p:sp>
      <p:pic>
        <p:nvPicPr>
          <p:cNvPr id="356" name="Google Shape;356;p45"/>
          <p:cNvPicPr preferRelativeResize="0"/>
          <p:nvPr/>
        </p:nvPicPr>
        <p:blipFill>
          <a:blip r:embed="rId4">
            <a:alphaModFix/>
          </a:blip>
          <a:stretch>
            <a:fillRect/>
          </a:stretch>
        </p:blipFill>
        <p:spPr>
          <a:xfrm>
            <a:off x="372175" y="4667250"/>
            <a:ext cx="1516126" cy="430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46"/>
          <p:cNvPicPr preferRelativeResize="0"/>
          <p:nvPr/>
        </p:nvPicPr>
        <p:blipFill>
          <a:blip r:embed="rId3">
            <a:alphaModFix/>
          </a:blip>
          <a:stretch>
            <a:fillRect/>
          </a:stretch>
        </p:blipFill>
        <p:spPr>
          <a:xfrm>
            <a:off x="0" y="0"/>
            <a:ext cx="9144000" cy="5143500"/>
          </a:xfrm>
          <a:prstGeom prst="rect">
            <a:avLst/>
          </a:prstGeom>
          <a:noFill/>
          <a:ln>
            <a:noFill/>
          </a:ln>
        </p:spPr>
      </p:pic>
      <p:sp>
        <p:nvSpPr>
          <p:cNvPr id="362" name="Google Shape;362;p46"/>
          <p:cNvSpPr txBox="1">
            <a:spLocks noGrp="1"/>
          </p:cNvSpPr>
          <p:nvPr>
            <p:ph type="title"/>
          </p:nvPr>
        </p:nvSpPr>
        <p:spPr>
          <a:xfrm>
            <a:off x="3152800" y="321075"/>
            <a:ext cx="3111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solidFill>
                  <a:schemeClr val="accent4"/>
                </a:solidFill>
                <a:latin typeface="Concert One"/>
                <a:ea typeface="Concert One"/>
                <a:cs typeface="Concert One"/>
                <a:sym typeface="Concert One"/>
              </a:rPr>
              <a:t>Lenguaje Natural</a:t>
            </a:r>
            <a:endParaRPr>
              <a:solidFill>
                <a:schemeClr val="accent4"/>
              </a:solidFill>
              <a:latin typeface="Concert One"/>
              <a:ea typeface="Concert One"/>
              <a:cs typeface="Concert One"/>
              <a:sym typeface="Concert One"/>
            </a:endParaRPr>
          </a:p>
        </p:txBody>
      </p:sp>
      <p:sp>
        <p:nvSpPr>
          <p:cNvPr id="363" name="Google Shape;363;p46"/>
          <p:cNvSpPr txBox="1">
            <a:spLocks noGrp="1"/>
          </p:cNvSpPr>
          <p:nvPr>
            <p:ph type="body" idx="1"/>
          </p:nvPr>
        </p:nvSpPr>
        <p:spPr>
          <a:xfrm>
            <a:off x="754950" y="1152475"/>
            <a:ext cx="7659600" cy="34164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852"/>
              <a:buNone/>
            </a:pPr>
            <a:r>
              <a:rPr lang="es" sz="1495">
                <a:solidFill>
                  <a:schemeClr val="dk1"/>
                </a:solidFill>
                <a:latin typeface="Comfortaa"/>
                <a:ea typeface="Comfortaa"/>
                <a:cs typeface="Comfortaa"/>
                <a:sym typeface="Comfortaa"/>
              </a:rPr>
              <a:t>Una descripción detallada y paso por paso en lenguaje escrito de cada problema a resolver y como se espera resolverlo.</a:t>
            </a:r>
            <a:endParaRPr sz="1495">
              <a:solidFill>
                <a:schemeClr val="dk1"/>
              </a:solidFill>
              <a:latin typeface="Comfortaa"/>
              <a:ea typeface="Comfortaa"/>
              <a:cs typeface="Comfortaa"/>
              <a:sym typeface="Comfortaa"/>
            </a:endParaRPr>
          </a:p>
          <a:p>
            <a:pPr marL="0" lvl="0" indent="0" algn="l" rtl="0">
              <a:lnSpc>
                <a:spcPct val="105000"/>
              </a:lnSpc>
              <a:spcBef>
                <a:spcPts val="1200"/>
              </a:spcBef>
              <a:spcAft>
                <a:spcPts val="0"/>
              </a:spcAft>
              <a:buSzPts val="852"/>
              <a:buNone/>
            </a:pPr>
            <a:r>
              <a:rPr lang="es" sz="1495" b="1">
                <a:solidFill>
                  <a:schemeClr val="dk1"/>
                </a:solidFill>
                <a:latin typeface="Comfortaa"/>
                <a:ea typeface="Comfortaa"/>
                <a:cs typeface="Comfortaa"/>
                <a:sym typeface="Comfortaa"/>
              </a:rPr>
              <a:t>EJEMPLO</a:t>
            </a:r>
            <a:endParaRPr sz="1495" b="1">
              <a:solidFill>
                <a:schemeClr val="dk1"/>
              </a:solidFill>
              <a:latin typeface="Comfortaa"/>
              <a:ea typeface="Comfortaa"/>
              <a:cs typeface="Comfortaa"/>
              <a:sym typeface="Comfortaa"/>
            </a:endParaRPr>
          </a:p>
          <a:p>
            <a:pPr marL="0" lvl="0" indent="0" algn="l" rtl="0">
              <a:lnSpc>
                <a:spcPct val="105000"/>
              </a:lnSpc>
              <a:spcBef>
                <a:spcPts val="1200"/>
              </a:spcBef>
              <a:spcAft>
                <a:spcPts val="0"/>
              </a:spcAft>
              <a:buClr>
                <a:schemeClr val="dk1"/>
              </a:buClr>
              <a:buSzPts val="852"/>
              <a:buFont typeface="Arial"/>
              <a:buNone/>
            </a:pPr>
            <a:r>
              <a:rPr lang="es" sz="1495" b="1">
                <a:solidFill>
                  <a:schemeClr val="dk1"/>
                </a:solidFill>
                <a:latin typeface="Comfortaa"/>
                <a:ea typeface="Comfortaa"/>
                <a:cs typeface="Comfortaa"/>
                <a:sym typeface="Comfortaa"/>
              </a:rPr>
              <a:t>Problema:</a:t>
            </a:r>
            <a:r>
              <a:rPr lang="es" sz="1495">
                <a:solidFill>
                  <a:schemeClr val="dk1"/>
                </a:solidFill>
                <a:latin typeface="Comfortaa"/>
                <a:ea typeface="Comfortaa"/>
                <a:cs typeface="Comfortaa"/>
                <a:sym typeface="Comfortaa"/>
              </a:rPr>
              <a:t> Lámpara no encendida.</a:t>
            </a:r>
            <a:endParaRPr sz="1495">
              <a:solidFill>
                <a:schemeClr val="dk1"/>
              </a:solidFill>
              <a:latin typeface="Comfortaa"/>
              <a:ea typeface="Comfortaa"/>
              <a:cs typeface="Comfortaa"/>
              <a:sym typeface="Comfortaa"/>
            </a:endParaRPr>
          </a:p>
          <a:p>
            <a:pPr marL="0" lvl="0" indent="0" algn="l" rtl="0">
              <a:lnSpc>
                <a:spcPct val="105000"/>
              </a:lnSpc>
              <a:spcBef>
                <a:spcPts val="1200"/>
              </a:spcBef>
              <a:spcAft>
                <a:spcPts val="0"/>
              </a:spcAft>
              <a:buClr>
                <a:schemeClr val="dk1"/>
              </a:buClr>
              <a:buSzPts val="852"/>
              <a:buFont typeface="Arial"/>
              <a:buNone/>
            </a:pPr>
            <a:r>
              <a:rPr lang="es" sz="1495" b="1">
                <a:solidFill>
                  <a:schemeClr val="dk1"/>
                </a:solidFill>
                <a:latin typeface="Comfortaa"/>
                <a:ea typeface="Comfortaa"/>
                <a:cs typeface="Comfortaa"/>
                <a:sym typeface="Comfortaa"/>
              </a:rPr>
              <a:t>Solución: </a:t>
            </a:r>
            <a:r>
              <a:rPr lang="es" sz="1495">
                <a:solidFill>
                  <a:schemeClr val="dk1"/>
                </a:solidFill>
                <a:latin typeface="Comfortaa"/>
                <a:ea typeface="Comfortaa"/>
                <a:cs typeface="Comfortaa"/>
                <a:sym typeface="Comfortaa"/>
              </a:rPr>
              <a:t>Hay que verificar que la lámpara está conectada a la luz, si no está conectada, procederemos a enchufarla; si sí está conectada verificamos que el foco no esté fundido, sí sí está fundido se procederá a comprar otro foco y sustituirlo por uno nuevo; si el foco no está fundido, quiere decir que la lámpara está dañada, por lo que hay que comprar una nueva para sustituir la dañada.</a:t>
            </a:r>
            <a:endParaRPr sz="1495">
              <a:solidFill>
                <a:schemeClr val="dk1"/>
              </a:solidFill>
              <a:latin typeface="Comfortaa"/>
              <a:ea typeface="Comfortaa"/>
              <a:cs typeface="Comfortaa"/>
              <a:sym typeface="Comfortaa"/>
            </a:endParaRPr>
          </a:p>
          <a:p>
            <a:pPr marL="0" lvl="0" indent="0" algn="l" rtl="0">
              <a:lnSpc>
                <a:spcPct val="105000"/>
              </a:lnSpc>
              <a:spcBef>
                <a:spcPts val="1200"/>
              </a:spcBef>
              <a:spcAft>
                <a:spcPts val="1200"/>
              </a:spcAft>
              <a:buSzPts val="852"/>
              <a:buNone/>
            </a:pPr>
            <a:endParaRPr sz="1495">
              <a:solidFill>
                <a:schemeClr val="dk1"/>
              </a:solidFill>
              <a:latin typeface="Comfortaa"/>
              <a:ea typeface="Comfortaa"/>
              <a:cs typeface="Comfortaa"/>
              <a:sym typeface="Comfortaa"/>
            </a:endParaRPr>
          </a:p>
        </p:txBody>
      </p:sp>
      <p:pic>
        <p:nvPicPr>
          <p:cNvPr id="364" name="Google Shape;364;p46"/>
          <p:cNvPicPr preferRelativeResize="0"/>
          <p:nvPr/>
        </p:nvPicPr>
        <p:blipFill>
          <a:blip r:embed="rId4">
            <a:alphaModFix/>
          </a:blip>
          <a:stretch>
            <a:fillRect/>
          </a:stretch>
        </p:blipFill>
        <p:spPr>
          <a:xfrm>
            <a:off x="372175" y="4667250"/>
            <a:ext cx="1516126" cy="430975"/>
          </a:xfrm>
          <a:prstGeom prst="rect">
            <a:avLst/>
          </a:prstGeom>
          <a:noFill/>
          <a:ln>
            <a:noFill/>
          </a:ln>
        </p:spPr>
      </p:pic>
      <p:pic>
        <p:nvPicPr>
          <p:cNvPr id="365" name="Google Shape;365;p46"/>
          <p:cNvPicPr preferRelativeResize="0"/>
          <p:nvPr/>
        </p:nvPicPr>
        <p:blipFill>
          <a:blip r:embed="rId4">
            <a:alphaModFix/>
          </a:blip>
          <a:stretch>
            <a:fillRect/>
          </a:stretch>
        </p:blipFill>
        <p:spPr>
          <a:xfrm>
            <a:off x="372175" y="4667250"/>
            <a:ext cx="1516126" cy="430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47"/>
          <p:cNvPicPr preferRelativeResize="0"/>
          <p:nvPr/>
        </p:nvPicPr>
        <p:blipFill>
          <a:blip r:embed="rId3">
            <a:alphaModFix/>
          </a:blip>
          <a:stretch>
            <a:fillRect/>
          </a:stretch>
        </p:blipFill>
        <p:spPr>
          <a:xfrm>
            <a:off x="0" y="0"/>
            <a:ext cx="9144000" cy="5143500"/>
          </a:xfrm>
          <a:prstGeom prst="rect">
            <a:avLst/>
          </a:prstGeom>
          <a:noFill/>
          <a:ln>
            <a:noFill/>
          </a:ln>
        </p:spPr>
      </p:pic>
      <p:sp>
        <p:nvSpPr>
          <p:cNvPr id="371" name="Google Shape;371;p47"/>
          <p:cNvSpPr txBox="1">
            <a:spLocks noGrp="1"/>
          </p:cNvSpPr>
          <p:nvPr>
            <p:ph type="title"/>
          </p:nvPr>
        </p:nvSpPr>
        <p:spPr>
          <a:xfrm>
            <a:off x="5588575" y="1597700"/>
            <a:ext cx="34047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a:solidFill>
                  <a:schemeClr val="lt1"/>
                </a:solidFill>
                <a:latin typeface="Concert One"/>
                <a:ea typeface="Concert One"/>
                <a:cs typeface="Concert One"/>
                <a:sym typeface="Concert One"/>
              </a:rPr>
              <a:t>DIAGRAMA DE FLUJO</a:t>
            </a:r>
            <a:endParaRPr>
              <a:solidFill>
                <a:schemeClr val="lt1"/>
              </a:solidFill>
              <a:latin typeface="Concert One"/>
              <a:ea typeface="Concert One"/>
              <a:cs typeface="Concert One"/>
              <a:sym typeface="Concert One"/>
            </a:endParaRPr>
          </a:p>
        </p:txBody>
      </p:sp>
      <p:sp>
        <p:nvSpPr>
          <p:cNvPr id="372" name="Google Shape;372;p47"/>
          <p:cNvSpPr txBox="1">
            <a:spLocks noGrp="1"/>
          </p:cNvSpPr>
          <p:nvPr>
            <p:ph type="body" idx="1"/>
          </p:nvPr>
        </p:nvSpPr>
        <p:spPr>
          <a:xfrm>
            <a:off x="5154775" y="2238200"/>
            <a:ext cx="3838500" cy="17169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s">
                <a:solidFill>
                  <a:schemeClr val="lt1"/>
                </a:solidFill>
                <a:latin typeface="Comfortaa"/>
                <a:ea typeface="Comfortaa"/>
                <a:cs typeface="Comfortaa"/>
                <a:sym typeface="Comfortaa"/>
              </a:rPr>
              <a:t>Diagrama visualmente entendible de un flujo de datos en el cual se dibuja cada paso o proceso determinado dentro de un sistema el cual resuelve un problema determinado.</a:t>
            </a:r>
            <a:endParaRPr>
              <a:solidFill>
                <a:schemeClr val="lt1"/>
              </a:solidFill>
              <a:latin typeface="Comfortaa"/>
              <a:ea typeface="Comfortaa"/>
              <a:cs typeface="Comfortaa"/>
              <a:sym typeface="Comfortaa"/>
            </a:endParaRPr>
          </a:p>
        </p:txBody>
      </p:sp>
      <p:pic>
        <p:nvPicPr>
          <p:cNvPr id="373" name="Google Shape;373;p47"/>
          <p:cNvPicPr preferRelativeResize="0"/>
          <p:nvPr/>
        </p:nvPicPr>
        <p:blipFill>
          <a:blip r:embed="rId4">
            <a:alphaModFix/>
          </a:blip>
          <a:stretch>
            <a:fillRect/>
          </a:stretch>
        </p:blipFill>
        <p:spPr>
          <a:xfrm>
            <a:off x="372175" y="4667250"/>
            <a:ext cx="1516126" cy="430975"/>
          </a:xfrm>
          <a:prstGeom prst="rect">
            <a:avLst/>
          </a:prstGeom>
          <a:noFill/>
          <a:ln>
            <a:noFill/>
          </a:ln>
        </p:spPr>
      </p:pic>
      <p:pic>
        <p:nvPicPr>
          <p:cNvPr id="374" name="Google Shape;374;p47"/>
          <p:cNvPicPr preferRelativeResize="0"/>
          <p:nvPr/>
        </p:nvPicPr>
        <p:blipFill rotWithShape="1">
          <a:blip r:embed="rId5">
            <a:alphaModFix/>
          </a:blip>
          <a:srcRect l="4681" t="2040" r="3885" b="2146"/>
          <a:stretch/>
        </p:blipFill>
        <p:spPr>
          <a:xfrm>
            <a:off x="1263100" y="483350"/>
            <a:ext cx="3209749" cy="4424649"/>
          </a:xfrm>
          <a:prstGeom prst="rect">
            <a:avLst/>
          </a:prstGeom>
          <a:noFill/>
          <a:ln>
            <a:noFill/>
          </a:ln>
        </p:spPr>
      </p:pic>
      <p:sp>
        <p:nvSpPr>
          <p:cNvPr id="2" name="AutoShape 2" descr="Diagrama de flujo de proceso: qué es, cómo se hace y ejemplos">
            <a:extLst>
              <a:ext uri="{FF2B5EF4-FFF2-40B4-BE49-F238E27FC236}">
                <a16:creationId xmlns:a16="http://schemas.microsoft.com/office/drawing/2014/main" xmlns="" id="{BC4C43FE-74BD-4A82-101C-69A3094CCCB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380" name="Google Shape;380;p48"/>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82" name="Google Shape;382;p48"/>
          <p:cNvPicPr preferRelativeResize="0"/>
          <p:nvPr/>
        </p:nvPicPr>
        <p:blipFill>
          <a:blip r:embed="rId4">
            <a:alphaModFix/>
          </a:blip>
          <a:stretch>
            <a:fillRect/>
          </a:stretch>
        </p:blipFill>
        <p:spPr>
          <a:xfrm>
            <a:off x="7585200" y="4649925"/>
            <a:ext cx="1516126" cy="430975"/>
          </a:xfrm>
          <a:prstGeom prst="rect">
            <a:avLst/>
          </a:prstGeom>
          <a:noFill/>
          <a:ln>
            <a:noFill/>
          </a:ln>
        </p:spPr>
      </p:pic>
      <p:pic>
        <p:nvPicPr>
          <p:cNvPr id="2050" name="Picture 2" descr="Diagrama de flujo de proceso: qué es, cómo se hace y ejemplos">
            <a:extLst>
              <a:ext uri="{FF2B5EF4-FFF2-40B4-BE49-F238E27FC236}">
                <a16:creationId xmlns:a16="http://schemas.microsoft.com/office/drawing/2014/main" xmlns="" id="{63CE497E-943D-99C5-D6B8-7E087FBD17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842" y="215306"/>
            <a:ext cx="2957699" cy="4865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982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380" name="Google Shape;380;p48"/>
          <p:cNvPicPr preferRelativeResize="0"/>
          <p:nvPr/>
        </p:nvPicPr>
        <p:blipFill>
          <a:blip r:embed="rId3">
            <a:alphaModFix/>
          </a:blip>
          <a:stretch>
            <a:fillRect/>
          </a:stretch>
        </p:blipFill>
        <p:spPr>
          <a:xfrm>
            <a:off x="0" y="0"/>
            <a:ext cx="9144000" cy="5143500"/>
          </a:xfrm>
          <a:prstGeom prst="rect">
            <a:avLst/>
          </a:prstGeom>
          <a:noFill/>
          <a:ln>
            <a:noFill/>
          </a:ln>
        </p:spPr>
      </p:pic>
      <p:sp>
        <p:nvSpPr>
          <p:cNvPr id="381" name="Google Shape;381;p48"/>
          <p:cNvSpPr txBox="1">
            <a:spLocks noGrp="1"/>
          </p:cNvSpPr>
          <p:nvPr>
            <p:ph type="body" idx="1"/>
          </p:nvPr>
        </p:nvSpPr>
        <p:spPr>
          <a:xfrm>
            <a:off x="572000" y="1363150"/>
            <a:ext cx="34179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s" sz="1600">
                <a:latin typeface="Comfortaa"/>
                <a:ea typeface="Comfortaa"/>
                <a:cs typeface="Comfortaa"/>
                <a:sym typeface="Comfortaa"/>
              </a:rPr>
              <a:t>Es una </a:t>
            </a:r>
            <a:r>
              <a:rPr lang="es" sz="1600" b="1">
                <a:solidFill>
                  <a:srgbClr val="9118F5"/>
                </a:solidFill>
                <a:latin typeface="Comfortaa"/>
                <a:ea typeface="Comfortaa"/>
                <a:cs typeface="Comfortaa"/>
                <a:sym typeface="Comfortaa"/>
              </a:rPr>
              <a:t>combinación del lenguaje natural con las convenciones y sintaxis de algún lenguaje de programación </a:t>
            </a:r>
            <a:r>
              <a:rPr lang="es" sz="1600">
                <a:latin typeface="Comfortaa"/>
                <a:ea typeface="Comfortaa"/>
                <a:cs typeface="Comfortaa"/>
                <a:sym typeface="Comfortaa"/>
              </a:rPr>
              <a:t>con el cual se describen estructuradamente los pasos a seguir para resolver algún problema determinado o se definen procesos dentro de un sistema.</a:t>
            </a:r>
            <a:endParaRPr sz="1600">
              <a:latin typeface="Comfortaa"/>
              <a:ea typeface="Comfortaa"/>
              <a:cs typeface="Comfortaa"/>
              <a:sym typeface="Comfortaa"/>
            </a:endParaRPr>
          </a:p>
        </p:txBody>
      </p:sp>
      <p:pic>
        <p:nvPicPr>
          <p:cNvPr id="382" name="Google Shape;382;p48"/>
          <p:cNvPicPr preferRelativeResize="0"/>
          <p:nvPr/>
        </p:nvPicPr>
        <p:blipFill>
          <a:blip r:embed="rId4">
            <a:alphaModFix/>
          </a:blip>
          <a:stretch>
            <a:fillRect/>
          </a:stretch>
        </p:blipFill>
        <p:spPr>
          <a:xfrm>
            <a:off x="7585200" y="4649925"/>
            <a:ext cx="1516126" cy="430975"/>
          </a:xfrm>
          <a:prstGeom prst="rect">
            <a:avLst/>
          </a:prstGeom>
          <a:noFill/>
          <a:ln>
            <a:noFill/>
          </a:ln>
        </p:spPr>
      </p:pic>
      <p:sp>
        <p:nvSpPr>
          <p:cNvPr id="383" name="Google Shape;383;p48"/>
          <p:cNvSpPr txBox="1">
            <a:spLocks noGrp="1"/>
          </p:cNvSpPr>
          <p:nvPr>
            <p:ph type="title"/>
          </p:nvPr>
        </p:nvSpPr>
        <p:spPr>
          <a:xfrm>
            <a:off x="1737025" y="544200"/>
            <a:ext cx="3111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solidFill>
                  <a:srgbClr val="9118F5"/>
                </a:solidFill>
                <a:latin typeface="Concert One"/>
                <a:ea typeface="Concert One"/>
                <a:cs typeface="Concert One"/>
                <a:sym typeface="Concert One"/>
              </a:rPr>
              <a:t>Pseudocódigo</a:t>
            </a:r>
            <a:endParaRPr b="1">
              <a:solidFill>
                <a:srgbClr val="9118F5"/>
              </a:solidFill>
              <a:latin typeface="Concert One"/>
              <a:ea typeface="Concert One"/>
              <a:cs typeface="Concert One"/>
              <a:sym typeface="Concert One"/>
            </a:endParaRPr>
          </a:p>
        </p:txBody>
      </p:sp>
      <p:sp>
        <p:nvSpPr>
          <p:cNvPr id="384" name="Google Shape;384;p48"/>
          <p:cNvSpPr txBox="1">
            <a:spLocks noGrp="1"/>
          </p:cNvSpPr>
          <p:nvPr>
            <p:ph type="body" idx="1"/>
          </p:nvPr>
        </p:nvSpPr>
        <p:spPr>
          <a:xfrm>
            <a:off x="4652625" y="279175"/>
            <a:ext cx="3417900" cy="34164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Clr>
                <a:schemeClr val="dk1"/>
              </a:buClr>
              <a:buSzPts val="440"/>
              <a:buFont typeface="Arial"/>
              <a:buNone/>
            </a:pPr>
            <a:r>
              <a:rPr lang="es" sz="1040" b="1" dirty="0">
                <a:solidFill>
                  <a:srgbClr val="000000"/>
                </a:solidFill>
                <a:latin typeface="Comfortaa"/>
                <a:ea typeface="Comfortaa"/>
                <a:cs typeface="Comfortaa"/>
                <a:sym typeface="Comfortaa"/>
              </a:rPr>
              <a:t>función validar_lámpara {</a:t>
            </a: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r>
              <a:rPr lang="es" sz="1040" b="1" dirty="0">
                <a:solidFill>
                  <a:srgbClr val="000000"/>
                </a:solidFill>
                <a:latin typeface="Comfortaa"/>
                <a:ea typeface="Comfortaa"/>
                <a:cs typeface="Comfortaa"/>
                <a:sym typeface="Comfortaa"/>
              </a:rPr>
              <a:t>    establecer lámpara_funciona a falso;</a:t>
            </a: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r>
              <a:rPr lang="es" sz="1040" b="1" dirty="0">
                <a:solidFill>
                  <a:srgbClr val="000000"/>
                </a:solidFill>
                <a:latin typeface="Comfortaa"/>
                <a:ea typeface="Comfortaa"/>
                <a:cs typeface="Comfortaa"/>
                <a:sym typeface="Comfortaa"/>
              </a:rPr>
              <a:t>    Si la lámpara no está enchufada entonces</a:t>
            </a: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r>
              <a:rPr lang="es" sz="1040" b="1" dirty="0">
                <a:solidFill>
                  <a:srgbClr val="000000"/>
                </a:solidFill>
                <a:latin typeface="Comfortaa"/>
                <a:ea typeface="Comfortaa"/>
                <a:cs typeface="Comfortaa"/>
                <a:sym typeface="Comfortaa"/>
              </a:rPr>
              <a:t>        Enchufar lámpara;</a:t>
            </a: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r>
              <a:rPr lang="es" sz="1040" b="1" dirty="0">
                <a:solidFill>
                  <a:srgbClr val="000000"/>
                </a:solidFill>
                <a:latin typeface="Comfortaa"/>
                <a:ea typeface="Comfortaa"/>
                <a:cs typeface="Comfortaa"/>
                <a:sym typeface="Comfortaa"/>
              </a:rPr>
              <a:t>    Si lampara enchufada enciende entonces</a:t>
            </a: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r>
              <a:rPr lang="es" sz="1040" b="1" dirty="0">
                <a:solidFill>
                  <a:srgbClr val="000000"/>
                </a:solidFill>
                <a:latin typeface="Comfortaa"/>
                <a:ea typeface="Comfortaa"/>
                <a:cs typeface="Comfortaa"/>
                <a:sym typeface="Comfortaa"/>
              </a:rPr>
              <a:t>        establecer lámpara_funciona a verdadero;</a:t>
            </a: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r>
              <a:rPr lang="es" sz="1040" b="1" dirty="0">
                <a:solidFill>
                  <a:srgbClr val="000000"/>
                </a:solidFill>
                <a:latin typeface="Comfortaa"/>
                <a:ea typeface="Comfortaa"/>
                <a:cs typeface="Comfortaa"/>
                <a:sym typeface="Comfortaa"/>
              </a:rPr>
              <a:t>    </a:t>
            </a: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r>
              <a:rPr lang="es" sz="1040" b="1" dirty="0">
                <a:solidFill>
                  <a:srgbClr val="000000"/>
                </a:solidFill>
                <a:latin typeface="Comfortaa"/>
                <a:ea typeface="Comfortaa"/>
                <a:cs typeface="Comfortaa"/>
                <a:sym typeface="Comfortaa"/>
              </a:rPr>
              <a:t>    Fin Si</a:t>
            </a: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r>
              <a:rPr lang="es" sz="1040" b="1" dirty="0">
                <a:solidFill>
                  <a:srgbClr val="000000"/>
                </a:solidFill>
                <a:latin typeface="Comfortaa"/>
                <a:ea typeface="Comfortaa"/>
                <a:cs typeface="Comfortaa"/>
                <a:sym typeface="Comfortaa"/>
              </a:rPr>
              <a:t>    Si no</a:t>
            </a: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r>
              <a:rPr lang="es" sz="1040" b="1" dirty="0">
                <a:solidFill>
                  <a:srgbClr val="000000"/>
                </a:solidFill>
                <a:latin typeface="Comfortaa"/>
                <a:ea typeface="Comfortaa"/>
                <a:cs typeface="Comfortaa"/>
                <a:sym typeface="Comfortaa"/>
              </a:rPr>
              <a:t>    Si el foco está fundido entonces</a:t>
            </a: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r>
              <a:rPr lang="es" sz="1040" b="1" dirty="0">
                <a:solidFill>
                  <a:srgbClr val="000000"/>
                </a:solidFill>
                <a:latin typeface="Comfortaa"/>
                <a:ea typeface="Comfortaa"/>
                <a:cs typeface="Comfortaa"/>
                <a:sym typeface="Comfortaa"/>
              </a:rPr>
              <a:t>        Cambiar el foco;</a:t>
            </a: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r>
              <a:rPr lang="es" sz="1040" b="1" dirty="0">
                <a:solidFill>
                  <a:srgbClr val="000000"/>
                </a:solidFill>
                <a:latin typeface="Comfortaa"/>
                <a:ea typeface="Comfortaa"/>
                <a:cs typeface="Comfortaa"/>
                <a:sym typeface="Comfortaa"/>
              </a:rPr>
              <a:t>        Si con foco sustituido la lámpara enciende entonces</a:t>
            </a: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r>
              <a:rPr lang="es" sz="1040" b="1" dirty="0">
                <a:solidFill>
                  <a:srgbClr val="000000"/>
                </a:solidFill>
                <a:latin typeface="Comfortaa"/>
                <a:ea typeface="Comfortaa"/>
                <a:cs typeface="Comfortaa"/>
                <a:sym typeface="Comfortaa"/>
              </a:rPr>
              <a:t>        establecer lámpara_funciona a verdadero;</a:t>
            </a: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r>
              <a:rPr lang="es" sz="1040" b="1" dirty="0">
                <a:solidFill>
                  <a:srgbClr val="000000"/>
                </a:solidFill>
                <a:latin typeface="Comfortaa"/>
                <a:ea typeface="Comfortaa"/>
                <a:cs typeface="Comfortaa"/>
                <a:sym typeface="Comfortaa"/>
              </a:rPr>
              <a:t>    Fin Si</a:t>
            </a: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r>
              <a:rPr lang="es" sz="1040" b="1" dirty="0">
                <a:solidFill>
                  <a:srgbClr val="000000"/>
                </a:solidFill>
                <a:latin typeface="Comfortaa"/>
                <a:ea typeface="Comfortaa"/>
                <a:cs typeface="Comfortaa"/>
                <a:sym typeface="Comfortaa"/>
              </a:rPr>
              <a:t>    Si no</a:t>
            </a: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r>
              <a:rPr lang="es" sz="1040" b="1" dirty="0">
                <a:solidFill>
                  <a:srgbClr val="000000"/>
                </a:solidFill>
                <a:latin typeface="Comfortaa"/>
                <a:ea typeface="Comfortaa"/>
                <a:cs typeface="Comfortaa"/>
                <a:sym typeface="Comfortaa"/>
              </a:rPr>
              <a:t>        Cambiar lámpara;</a:t>
            </a: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r>
              <a:rPr lang="es" sz="1040" b="1" dirty="0">
                <a:solidFill>
                  <a:srgbClr val="000000"/>
                </a:solidFill>
                <a:latin typeface="Comfortaa"/>
                <a:ea typeface="Comfortaa"/>
                <a:cs typeface="Comfortaa"/>
                <a:sym typeface="Comfortaa"/>
              </a:rPr>
              <a:t>    Fin Si</a:t>
            </a: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r>
              <a:rPr lang="es" sz="1040" b="1" dirty="0">
                <a:solidFill>
                  <a:srgbClr val="000000"/>
                </a:solidFill>
                <a:latin typeface="Comfortaa"/>
                <a:ea typeface="Comfortaa"/>
                <a:cs typeface="Comfortaa"/>
                <a:sym typeface="Comfortaa"/>
              </a:rPr>
              <a:t>    Regresar lámpara_funciona;</a:t>
            </a: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r>
              <a:rPr lang="es" sz="1040" b="1" dirty="0">
                <a:solidFill>
                  <a:srgbClr val="000000"/>
                </a:solidFill>
                <a:latin typeface="Comfortaa"/>
                <a:ea typeface="Comfortaa"/>
                <a:cs typeface="Comfortaa"/>
                <a:sym typeface="Comfortaa"/>
              </a:rPr>
              <a:t>}</a:t>
            </a: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Clr>
                <a:schemeClr val="dk1"/>
              </a:buClr>
              <a:buSzPts val="440"/>
              <a:buFont typeface="Arial"/>
              <a:buNone/>
            </a:pPr>
            <a:endParaRPr sz="1040" b="1" dirty="0">
              <a:solidFill>
                <a:srgbClr val="000000"/>
              </a:solidFill>
              <a:latin typeface="Comfortaa"/>
              <a:ea typeface="Comfortaa"/>
              <a:cs typeface="Comfortaa"/>
              <a:sym typeface="Comfortaa"/>
            </a:endParaRPr>
          </a:p>
          <a:p>
            <a:pPr marL="0" lvl="0" indent="0" algn="l" rtl="0">
              <a:lnSpc>
                <a:spcPct val="80000"/>
              </a:lnSpc>
              <a:spcBef>
                <a:spcPts val="0"/>
              </a:spcBef>
              <a:spcAft>
                <a:spcPts val="0"/>
              </a:spcAft>
              <a:buSzPts val="440"/>
              <a:buNone/>
            </a:pPr>
            <a:endParaRPr sz="1040" b="1" dirty="0">
              <a:solidFill>
                <a:srgbClr val="000000"/>
              </a:solidFill>
              <a:latin typeface="Comfortaa"/>
              <a:ea typeface="Comfortaa"/>
              <a:cs typeface="Comfortaa"/>
              <a:sym typeface="Comfortaa"/>
            </a:endParaRPr>
          </a:p>
          <a:p>
            <a:pPr marL="0" lvl="0" indent="0" algn="l" rtl="0">
              <a:lnSpc>
                <a:spcPct val="95000"/>
              </a:lnSpc>
              <a:spcBef>
                <a:spcPts val="0"/>
              </a:spcBef>
              <a:spcAft>
                <a:spcPts val="1200"/>
              </a:spcAft>
              <a:buSzPts val="440"/>
              <a:buNone/>
            </a:pPr>
            <a:endParaRPr sz="1040" b="1" dirty="0">
              <a:latin typeface="Comfortaa"/>
              <a:ea typeface="Comfortaa"/>
              <a:cs typeface="Comfortaa"/>
              <a:sym typeface="Comforta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p:nvPr/>
        </p:nvSpPr>
        <p:spPr>
          <a:xfrm>
            <a:off x="305700" y="1467275"/>
            <a:ext cx="44169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7000"/>
              </a:lnSpc>
              <a:spcBef>
                <a:spcPts val="0"/>
              </a:spcBef>
              <a:spcAft>
                <a:spcPts val="0"/>
              </a:spcAft>
              <a:buNone/>
            </a:pPr>
            <a:endParaRPr sz="1800">
              <a:solidFill>
                <a:schemeClr val="dk1"/>
              </a:solidFill>
            </a:endParaRPr>
          </a:p>
        </p:txBody>
      </p:sp>
      <p:pic>
        <p:nvPicPr>
          <p:cNvPr id="68" name="Google Shape;68;p15"/>
          <p:cNvPicPr preferRelativeResize="0"/>
          <p:nvPr/>
        </p:nvPicPr>
        <p:blipFill>
          <a:blip r:embed="rId4">
            <a:alphaModFix/>
          </a:blip>
          <a:stretch>
            <a:fillRect/>
          </a:stretch>
        </p:blipFill>
        <p:spPr>
          <a:xfrm>
            <a:off x="1352100" y="1269850"/>
            <a:ext cx="6112499" cy="3132725"/>
          </a:xfrm>
          <a:prstGeom prst="rect">
            <a:avLst/>
          </a:prstGeom>
          <a:noFill/>
          <a:ln>
            <a:noFill/>
          </a:ln>
        </p:spPr>
      </p:pic>
      <p:sp>
        <p:nvSpPr>
          <p:cNvPr id="69" name="Google Shape;69;p15"/>
          <p:cNvSpPr txBox="1"/>
          <p:nvPr/>
        </p:nvSpPr>
        <p:spPr>
          <a:xfrm>
            <a:off x="168150" y="132350"/>
            <a:ext cx="8925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b="1" dirty="0">
                <a:solidFill>
                  <a:schemeClr val="dk1"/>
                </a:solidFill>
                <a:latin typeface="Poppins"/>
                <a:ea typeface="Poppins"/>
                <a:cs typeface="Poppins"/>
                <a:sym typeface="Poppins"/>
              </a:rPr>
              <a:t>De cada siete egresadas de la universidad, solo una estudió una carrera relacionada con STEM.</a:t>
            </a:r>
            <a:r>
              <a:rPr lang="es" b="1" i="1" dirty="0">
                <a:solidFill>
                  <a:schemeClr val="dk1"/>
                </a:solidFill>
                <a:latin typeface="Poppins"/>
                <a:ea typeface="Poppins"/>
                <a:cs typeface="Poppins"/>
                <a:sym typeface="Poppins"/>
              </a:rPr>
              <a:t> </a:t>
            </a:r>
            <a:r>
              <a:rPr lang="es" i="1" dirty="0">
                <a:solidFill>
                  <a:schemeClr val="dk1"/>
                </a:solidFill>
                <a:latin typeface="Poppins"/>
                <a:ea typeface="Poppins"/>
                <a:cs typeface="Poppins"/>
                <a:sym typeface="Poppins"/>
              </a:rPr>
              <a:t/>
            </a:r>
            <a:br>
              <a:rPr lang="es" i="1" dirty="0">
                <a:solidFill>
                  <a:schemeClr val="dk1"/>
                </a:solidFill>
                <a:latin typeface="Poppins"/>
                <a:ea typeface="Poppins"/>
                <a:cs typeface="Poppins"/>
                <a:sym typeface="Poppins"/>
              </a:rPr>
            </a:br>
            <a:endParaRPr dirty="0">
              <a:latin typeface="Poppins"/>
              <a:ea typeface="Poppins"/>
              <a:cs typeface="Poppins"/>
              <a:sym typeface="Poppins"/>
            </a:endParaRPr>
          </a:p>
        </p:txBody>
      </p:sp>
      <p:sp>
        <p:nvSpPr>
          <p:cNvPr id="70" name="Google Shape;70;p15"/>
          <p:cNvSpPr txBox="1"/>
          <p:nvPr/>
        </p:nvSpPr>
        <p:spPr>
          <a:xfrm>
            <a:off x="305700" y="469850"/>
            <a:ext cx="8205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 i="1" dirty="0">
                <a:solidFill>
                  <a:schemeClr val="dk1"/>
                </a:solidFill>
                <a:latin typeface="Poppins"/>
                <a:ea typeface="Poppins"/>
                <a:cs typeface="Poppins"/>
                <a:sym typeface="Poppins"/>
              </a:rPr>
              <a:t>“¿Dónde están las científicas? Brechas de género en las carreras STEM” </a:t>
            </a:r>
            <a:r>
              <a:rPr lang="es" dirty="0">
                <a:solidFill>
                  <a:schemeClr val="dk1"/>
                </a:solidFill>
                <a:latin typeface="Poppins"/>
                <a:ea typeface="Poppins"/>
                <a:cs typeface="Poppins"/>
                <a:sym typeface="Poppins"/>
              </a:rPr>
              <a:t>Instituto Méxicano por la competitividad.</a:t>
            </a:r>
            <a:endParaRPr dirty="0">
              <a:latin typeface="Poppins"/>
              <a:ea typeface="Poppins"/>
              <a:cs typeface="Poppins"/>
              <a:sym typeface="Poppi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8" name="Google Shape;398;p50"/>
          <p:cNvPicPr preferRelativeResize="0"/>
          <p:nvPr/>
        </p:nvPicPr>
        <p:blipFill>
          <a:blip r:embed="rId3">
            <a:alphaModFix/>
          </a:blip>
          <a:stretch>
            <a:fillRect/>
          </a:stretch>
        </p:blipFill>
        <p:spPr>
          <a:xfrm>
            <a:off x="0" y="0"/>
            <a:ext cx="9144000" cy="5143500"/>
          </a:xfrm>
          <a:prstGeom prst="rect">
            <a:avLst/>
          </a:prstGeom>
          <a:noFill/>
          <a:ln>
            <a:noFill/>
          </a:ln>
        </p:spPr>
      </p:pic>
      <p:sp>
        <p:nvSpPr>
          <p:cNvPr id="399" name="Google Shape;399;p50"/>
          <p:cNvSpPr txBox="1">
            <a:spLocks noGrp="1"/>
          </p:cNvSpPr>
          <p:nvPr>
            <p:ph type="title"/>
          </p:nvPr>
        </p:nvSpPr>
        <p:spPr>
          <a:xfrm>
            <a:off x="4324125" y="1143875"/>
            <a:ext cx="4185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s">
                <a:solidFill>
                  <a:schemeClr val="lt1"/>
                </a:solidFill>
                <a:latin typeface="Concert One"/>
                <a:ea typeface="Concert One"/>
                <a:cs typeface="Concert One"/>
                <a:sym typeface="Concert One"/>
              </a:rPr>
              <a:t>EJERCICIO DE ALGORITMOS BÁSICOS</a:t>
            </a:r>
            <a:endParaRPr>
              <a:solidFill>
                <a:schemeClr val="lt1"/>
              </a:solidFill>
              <a:latin typeface="Concert One"/>
              <a:ea typeface="Concert One"/>
              <a:cs typeface="Concert One"/>
              <a:sym typeface="Concert One"/>
            </a:endParaRPr>
          </a:p>
        </p:txBody>
      </p:sp>
      <p:sp>
        <p:nvSpPr>
          <p:cNvPr id="400" name="Google Shape;400;p50"/>
          <p:cNvSpPr txBox="1">
            <a:spLocks noGrp="1"/>
          </p:cNvSpPr>
          <p:nvPr>
            <p:ph type="body" idx="1"/>
          </p:nvPr>
        </p:nvSpPr>
        <p:spPr>
          <a:xfrm>
            <a:off x="4237675" y="2113350"/>
            <a:ext cx="4656600" cy="2220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s">
                <a:solidFill>
                  <a:schemeClr val="accent4"/>
                </a:solidFill>
                <a:latin typeface="Comfortaa"/>
                <a:ea typeface="Comfortaa"/>
                <a:cs typeface="Comfortaa"/>
                <a:sym typeface="Comfortaa"/>
              </a:rPr>
              <a:t>Desarrolla un algoritmo aprovechando cualquiera de las formas mencionadas anteriormente (lenguaje natural, diagrama de flujo o pseudocódigo).</a:t>
            </a:r>
            <a:endParaRPr>
              <a:solidFill>
                <a:schemeClr val="accent4"/>
              </a:solidFill>
              <a:latin typeface="Comfortaa"/>
              <a:ea typeface="Comfortaa"/>
              <a:cs typeface="Comfortaa"/>
              <a:sym typeface="Comfortaa"/>
            </a:endParaRPr>
          </a:p>
        </p:txBody>
      </p:sp>
      <p:pic>
        <p:nvPicPr>
          <p:cNvPr id="401" name="Google Shape;401;p50"/>
          <p:cNvPicPr preferRelativeResize="0"/>
          <p:nvPr/>
        </p:nvPicPr>
        <p:blipFill>
          <a:blip r:embed="rId4">
            <a:alphaModFix/>
          </a:blip>
          <a:stretch>
            <a:fillRect/>
          </a:stretch>
        </p:blipFill>
        <p:spPr>
          <a:xfrm>
            <a:off x="7567875" y="4416125"/>
            <a:ext cx="1516126" cy="430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407" name="Google Shape;407;p51"/>
          <p:cNvPicPr preferRelativeResize="0"/>
          <p:nvPr/>
        </p:nvPicPr>
        <p:blipFill>
          <a:blip r:embed="rId3">
            <a:alphaModFix/>
          </a:blip>
          <a:stretch>
            <a:fillRect/>
          </a:stretch>
        </p:blipFill>
        <p:spPr>
          <a:xfrm>
            <a:off x="0" y="0"/>
            <a:ext cx="9144000" cy="5143500"/>
          </a:xfrm>
          <a:prstGeom prst="rect">
            <a:avLst/>
          </a:prstGeom>
          <a:noFill/>
          <a:ln>
            <a:noFill/>
          </a:ln>
        </p:spPr>
      </p:pic>
      <p:sp>
        <p:nvSpPr>
          <p:cNvPr id="408" name="Google Shape;408;p51"/>
          <p:cNvSpPr txBox="1">
            <a:spLocks noGrp="1"/>
          </p:cNvSpPr>
          <p:nvPr>
            <p:ph type="body" idx="1"/>
          </p:nvPr>
        </p:nvSpPr>
        <p:spPr>
          <a:xfrm>
            <a:off x="572000" y="1363150"/>
            <a:ext cx="7433400" cy="3416400"/>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Clr>
                <a:schemeClr val="dk1"/>
              </a:buClr>
              <a:buSzPts val="1600"/>
              <a:buFont typeface="Comfortaa"/>
              <a:buChar char="●"/>
            </a:pPr>
            <a:r>
              <a:rPr lang="es" sz="1600">
                <a:solidFill>
                  <a:schemeClr val="dk1"/>
                </a:solidFill>
                <a:latin typeface="Comfortaa"/>
                <a:ea typeface="Comfortaa"/>
                <a:cs typeface="Comfortaa"/>
                <a:sym typeface="Comfortaa"/>
              </a:rPr>
              <a:t>Realizar un algoritmo que sume dos números.</a:t>
            </a:r>
            <a:endParaRPr sz="1600">
              <a:solidFill>
                <a:schemeClr val="dk1"/>
              </a:solidFill>
              <a:latin typeface="Comfortaa"/>
              <a:ea typeface="Comfortaa"/>
              <a:cs typeface="Comfortaa"/>
              <a:sym typeface="Comfortaa"/>
            </a:endParaRPr>
          </a:p>
          <a:p>
            <a:pPr marL="457200" lvl="0" indent="0" algn="l" rtl="0">
              <a:lnSpc>
                <a:spcPct val="100000"/>
              </a:lnSpc>
              <a:spcBef>
                <a:spcPts val="0"/>
              </a:spcBef>
              <a:spcAft>
                <a:spcPts val="0"/>
              </a:spcAft>
              <a:buNone/>
            </a:pPr>
            <a:endParaRPr sz="1600">
              <a:solidFill>
                <a:srgbClr val="000000"/>
              </a:solidFill>
              <a:latin typeface="Comfortaa"/>
              <a:ea typeface="Comfortaa"/>
              <a:cs typeface="Comfortaa"/>
              <a:sym typeface="Comfortaa"/>
            </a:endParaRPr>
          </a:p>
          <a:p>
            <a:pPr marL="457200" lvl="0" indent="-330200" algn="l" rtl="0">
              <a:lnSpc>
                <a:spcPct val="100000"/>
              </a:lnSpc>
              <a:spcBef>
                <a:spcPts val="0"/>
              </a:spcBef>
              <a:spcAft>
                <a:spcPts val="0"/>
              </a:spcAft>
              <a:buSzPts val="1600"/>
              <a:buFont typeface="Comfortaa"/>
              <a:buChar char="●"/>
            </a:pPr>
            <a:r>
              <a:rPr lang="es" sz="1600">
                <a:solidFill>
                  <a:srgbClr val="000000"/>
                </a:solidFill>
                <a:latin typeface="Comfortaa"/>
                <a:ea typeface="Comfortaa"/>
                <a:cs typeface="Comfortaa"/>
                <a:sym typeface="Comfortaa"/>
              </a:rPr>
              <a:t>Realizar un algoritmo que permita leer dos valores distintos, determinar cuál de los dos valores es el mayor y escribirlo.</a:t>
            </a:r>
            <a:endParaRPr sz="1600">
              <a:solidFill>
                <a:srgbClr val="000000"/>
              </a:solidFill>
              <a:latin typeface="Comfortaa"/>
              <a:ea typeface="Comfortaa"/>
              <a:cs typeface="Comfortaa"/>
              <a:sym typeface="Comfortaa"/>
            </a:endParaRPr>
          </a:p>
          <a:p>
            <a:pPr marL="457200" lvl="0" indent="0" algn="l" rtl="0">
              <a:lnSpc>
                <a:spcPct val="100000"/>
              </a:lnSpc>
              <a:spcBef>
                <a:spcPts val="0"/>
              </a:spcBef>
              <a:spcAft>
                <a:spcPts val="0"/>
              </a:spcAft>
              <a:buNone/>
            </a:pPr>
            <a:endParaRPr sz="1600">
              <a:solidFill>
                <a:srgbClr val="000000"/>
              </a:solidFill>
              <a:latin typeface="Comfortaa"/>
              <a:ea typeface="Comfortaa"/>
              <a:cs typeface="Comfortaa"/>
              <a:sym typeface="Comfortaa"/>
            </a:endParaRPr>
          </a:p>
          <a:p>
            <a:pPr marL="457200" lvl="0" indent="-330200" algn="l" rtl="0">
              <a:lnSpc>
                <a:spcPct val="100000"/>
              </a:lnSpc>
              <a:spcBef>
                <a:spcPts val="0"/>
              </a:spcBef>
              <a:spcAft>
                <a:spcPts val="0"/>
              </a:spcAft>
              <a:buClr>
                <a:srgbClr val="000000"/>
              </a:buClr>
              <a:buSzPts val="1600"/>
              <a:buFont typeface="Comfortaa"/>
              <a:buChar char="●"/>
            </a:pPr>
            <a:r>
              <a:rPr lang="es" sz="1600">
                <a:solidFill>
                  <a:srgbClr val="000000"/>
                </a:solidFill>
                <a:latin typeface="Comfortaa"/>
                <a:ea typeface="Comfortaa"/>
                <a:cs typeface="Comfortaa"/>
                <a:sym typeface="Comfortaa"/>
              </a:rPr>
              <a:t>Realiza un algoritmo que permita leer dos valores distintos, determinar cuál de los dos valores es el menor y escribirlo.</a:t>
            </a:r>
            <a:endParaRPr sz="1600">
              <a:solidFill>
                <a:srgbClr val="000000"/>
              </a:solidFill>
              <a:latin typeface="Comfortaa"/>
              <a:ea typeface="Comfortaa"/>
              <a:cs typeface="Comfortaa"/>
              <a:sym typeface="Comfortaa"/>
            </a:endParaRPr>
          </a:p>
        </p:txBody>
      </p:sp>
      <p:pic>
        <p:nvPicPr>
          <p:cNvPr id="409" name="Google Shape;409;p51"/>
          <p:cNvPicPr preferRelativeResize="0"/>
          <p:nvPr/>
        </p:nvPicPr>
        <p:blipFill>
          <a:blip r:embed="rId4">
            <a:alphaModFix/>
          </a:blip>
          <a:stretch>
            <a:fillRect/>
          </a:stretch>
        </p:blipFill>
        <p:spPr>
          <a:xfrm>
            <a:off x="3813937" y="4712525"/>
            <a:ext cx="1516126" cy="430975"/>
          </a:xfrm>
          <a:prstGeom prst="rect">
            <a:avLst/>
          </a:prstGeom>
          <a:noFill/>
          <a:ln>
            <a:noFill/>
          </a:ln>
        </p:spPr>
      </p:pic>
      <p:sp>
        <p:nvSpPr>
          <p:cNvPr id="410" name="Google Shape;410;p51"/>
          <p:cNvSpPr txBox="1">
            <a:spLocks noGrp="1"/>
          </p:cNvSpPr>
          <p:nvPr>
            <p:ph type="title"/>
          </p:nvPr>
        </p:nvSpPr>
        <p:spPr>
          <a:xfrm>
            <a:off x="1898150" y="556600"/>
            <a:ext cx="3111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solidFill>
                  <a:srgbClr val="9118F5"/>
                </a:solidFill>
                <a:latin typeface="Concert One"/>
                <a:ea typeface="Concert One"/>
                <a:cs typeface="Concert One"/>
                <a:sym typeface="Concert One"/>
              </a:rPr>
              <a:t>EJERCICIOS</a:t>
            </a:r>
            <a:endParaRPr b="1">
              <a:solidFill>
                <a:srgbClr val="9118F5"/>
              </a:solidFill>
              <a:latin typeface="Concert One"/>
              <a:ea typeface="Concert One"/>
              <a:cs typeface="Concert One"/>
              <a:sym typeface="Concert One"/>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52"/>
          <p:cNvPicPr preferRelativeResize="0"/>
          <p:nvPr/>
        </p:nvPicPr>
        <p:blipFill>
          <a:blip r:embed="rId3">
            <a:alphaModFix/>
          </a:blip>
          <a:stretch>
            <a:fillRect/>
          </a:stretch>
        </p:blipFill>
        <p:spPr>
          <a:xfrm>
            <a:off x="0" y="0"/>
            <a:ext cx="9144000" cy="5143500"/>
          </a:xfrm>
          <a:prstGeom prst="rect">
            <a:avLst/>
          </a:prstGeom>
          <a:noFill/>
          <a:ln>
            <a:noFill/>
          </a:ln>
        </p:spPr>
      </p:pic>
      <p:sp>
        <p:nvSpPr>
          <p:cNvPr id="416" name="Google Shape;416;p52"/>
          <p:cNvSpPr txBox="1">
            <a:spLocks noGrp="1"/>
          </p:cNvSpPr>
          <p:nvPr>
            <p:ph type="title"/>
          </p:nvPr>
        </p:nvSpPr>
        <p:spPr>
          <a:xfrm>
            <a:off x="768900" y="521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3020">
                <a:solidFill>
                  <a:srgbClr val="9118F5"/>
                </a:solidFill>
                <a:latin typeface="Concert One"/>
                <a:ea typeface="Concert One"/>
                <a:cs typeface="Concert One"/>
                <a:sym typeface="Concert One"/>
              </a:rPr>
              <a:t>RECORDATORIOS Y AVISOS</a:t>
            </a:r>
            <a:endParaRPr sz="3020">
              <a:solidFill>
                <a:srgbClr val="9118F5"/>
              </a:solidFill>
              <a:latin typeface="Concert One"/>
              <a:ea typeface="Concert One"/>
              <a:cs typeface="Concert One"/>
              <a:sym typeface="Concert One"/>
            </a:endParaRPr>
          </a:p>
        </p:txBody>
      </p:sp>
      <p:sp>
        <p:nvSpPr>
          <p:cNvPr id="417" name="Google Shape;417;p52"/>
          <p:cNvSpPr txBox="1">
            <a:spLocks noGrp="1"/>
          </p:cNvSpPr>
          <p:nvPr>
            <p:ph type="body" idx="1"/>
          </p:nvPr>
        </p:nvSpPr>
        <p:spPr>
          <a:xfrm>
            <a:off x="311700" y="1152475"/>
            <a:ext cx="7338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rgbClr val="3A0368"/>
              </a:buClr>
              <a:buSzPts val="1800"/>
              <a:buFont typeface="Nunito Medium"/>
              <a:buChar char="●"/>
            </a:pPr>
            <a:r>
              <a:rPr lang="es">
                <a:solidFill>
                  <a:srgbClr val="3A0368"/>
                </a:solidFill>
                <a:latin typeface="Nunito Medium"/>
                <a:ea typeface="Nunito Medium"/>
                <a:cs typeface="Nunito Medium"/>
                <a:sym typeface="Nunito Medium"/>
              </a:rPr>
              <a:t>Escribe aquí tus recordatorios y avisos</a:t>
            </a:r>
            <a:endParaRPr>
              <a:solidFill>
                <a:srgbClr val="3A0368"/>
              </a:solidFill>
              <a:latin typeface="Nunito Medium"/>
              <a:ea typeface="Nunito Medium"/>
              <a:cs typeface="Nunito Medium"/>
              <a:sym typeface="Nunito Medium"/>
            </a:endParaRPr>
          </a:p>
          <a:p>
            <a:pPr marL="457200" lvl="0" indent="-342900" algn="l" rtl="0">
              <a:lnSpc>
                <a:spcPct val="150000"/>
              </a:lnSpc>
              <a:spcBef>
                <a:spcPts val="0"/>
              </a:spcBef>
              <a:spcAft>
                <a:spcPts val="0"/>
              </a:spcAft>
              <a:buClr>
                <a:srgbClr val="3A0368"/>
              </a:buClr>
              <a:buSzPts val="1800"/>
              <a:buFont typeface="Nunito Medium"/>
              <a:buChar char="●"/>
            </a:pPr>
            <a:r>
              <a:rPr lang="es">
                <a:solidFill>
                  <a:srgbClr val="3A0368"/>
                </a:solidFill>
                <a:latin typeface="Nunito Medium"/>
                <a:ea typeface="Nunito Medium"/>
                <a:cs typeface="Nunito Medium"/>
                <a:sym typeface="Nunito Medium"/>
              </a:rPr>
              <a:t>Escribe aquí tus recordatorios y avisos</a:t>
            </a:r>
            <a:endParaRPr>
              <a:solidFill>
                <a:srgbClr val="3A0368"/>
              </a:solidFill>
              <a:latin typeface="Nunito Medium"/>
              <a:ea typeface="Nunito Medium"/>
              <a:cs typeface="Nunito Medium"/>
              <a:sym typeface="Nunito Medium"/>
            </a:endParaRPr>
          </a:p>
          <a:p>
            <a:pPr marL="457200" lvl="0" indent="-342900" algn="l" rtl="0">
              <a:lnSpc>
                <a:spcPct val="150000"/>
              </a:lnSpc>
              <a:spcBef>
                <a:spcPts val="0"/>
              </a:spcBef>
              <a:spcAft>
                <a:spcPts val="0"/>
              </a:spcAft>
              <a:buClr>
                <a:srgbClr val="3A0368"/>
              </a:buClr>
              <a:buSzPts val="1800"/>
              <a:buFont typeface="Nunito Medium"/>
              <a:buChar char="●"/>
            </a:pPr>
            <a:r>
              <a:rPr lang="es">
                <a:solidFill>
                  <a:srgbClr val="3A0368"/>
                </a:solidFill>
                <a:latin typeface="Nunito Medium"/>
                <a:ea typeface="Nunito Medium"/>
                <a:cs typeface="Nunito Medium"/>
                <a:sym typeface="Nunito Medium"/>
              </a:rPr>
              <a:t>….</a:t>
            </a:r>
            <a:endParaRPr>
              <a:solidFill>
                <a:srgbClr val="3A0368"/>
              </a:solidFill>
              <a:latin typeface="Nunito Medium"/>
              <a:ea typeface="Nunito Medium"/>
              <a:cs typeface="Nunito Medium"/>
              <a:sym typeface="Nunito Medium"/>
            </a:endParaRPr>
          </a:p>
        </p:txBody>
      </p:sp>
      <p:pic>
        <p:nvPicPr>
          <p:cNvPr id="418" name="Google Shape;418;p52"/>
          <p:cNvPicPr preferRelativeResize="0"/>
          <p:nvPr/>
        </p:nvPicPr>
        <p:blipFill>
          <a:blip r:embed="rId4">
            <a:alphaModFix/>
          </a:blip>
          <a:stretch>
            <a:fillRect/>
          </a:stretch>
        </p:blipFill>
        <p:spPr>
          <a:xfrm>
            <a:off x="7459300" y="4703625"/>
            <a:ext cx="1516126" cy="43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p:nvPr/>
        </p:nvSpPr>
        <p:spPr>
          <a:xfrm>
            <a:off x="305700" y="1254450"/>
            <a:ext cx="4416900" cy="3627300"/>
          </a:xfrm>
          <a:prstGeom prst="rect">
            <a:avLst/>
          </a:prstGeom>
          <a:noFill/>
          <a:ln>
            <a:noFill/>
          </a:ln>
        </p:spPr>
        <p:txBody>
          <a:bodyPr spcFirstLastPara="1" wrap="square" lIns="91425" tIns="91425" rIns="91425" bIns="91425" anchor="t" anchorCtr="0">
            <a:spAutoFit/>
          </a:bodyPr>
          <a:lstStyle/>
          <a:p>
            <a:pPr marL="0" marR="0" lvl="0" indent="0" algn="l" rtl="0">
              <a:lnSpc>
                <a:spcPct val="107000"/>
              </a:lnSpc>
              <a:spcBef>
                <a:spcPts val="0"/>
              </a:spcBef>
              <a:spcAft>
                <a:spcPts val="0"/>
              </a:spcAft>
              <a:buNone/>
            </a:pPr>
            <a:r>
              <a:rPr lang="es" sz="1500">
                <a:solidFill>
                  <a:schemeClr val="dk1"/>
                </a:solidFill>
                <a:latin typeface="Poppins"/>
                <a:ea typeface="Poppins"/>
                <a:cs typeface="Poppins"/>
                <a:sym typeface="Poppins"/>
              </a:rPr>
              <a:t>Es un programa educativo extracurricular con una duración de </a:t>
            </a:r>
            <a:r>
              <a:rPr lang="es" sz="1500" b="1">
                <a:solidFill>
                  <a:srgbClr val="674EA7"/>
                </a:solidFill>
                <a:latin typeface="Poppins"/>
                <a:ea typeface="Poppins"/>
                <a:cs typeface="Poppins"/>
                <a:sym typeface="Poppins"/>
              </a:rPr>
              <a:t>40 horas teóricas y prácticas</a:t>
            </a:r>
            <a:r>
              <a:rPr lang="es" sz="1500">
                <a:solidFill>
                  <a:schemeClr val="dk1"/>
                </a:solidFill>
                <a:latin typeface="Poppins"/>
                <a:ea typeface="Poppins"/>
                <a:cs typeface="Poppins"/>
                <a:sym typeface="Poppins"/>
              </a:rPr>
              <a:t>. Buscamos proveer a las jóvenes mexicanas con </a:t>
            </a:r>
            <a:r>
              <a:rPr lang="es" sz="1500" b="1">
                <a:solidFill>
                  <a:srgbClr val="674EA7"/>
                </a:solidFill>
                <a:latin typeface="Poppins"/>
                <a:ea typeface="Poppins"/>
                <a:cs typeface="Poppins"/>
                <a:sym typeface="Poppins"/>
              </a:rPr>
              <a:t>habilidades digitales y empleabilidad, </a:t>
            </a:r>
            <a:r>
              <a:rPr lang="es" sz="1500">
                <a:solidFill>
                  <a:schemeClr val="dk1"/>
                </a:solidFill>
                <a:latin typeface="Poppins"/>
                <a:ea typeface="Poppins"/>
                <a:cs typeface="Poppins"/>
                <a:sym typeface="Poppins"/>
              </a:rPr>
              <a:t>a través de la enseñanza de programación web y creación de su primer perfilamiento laboral.</a:t>
            </a:r>
            <a:endParaRPr sz="1500">
              <a:solidFill>
                <a:schemeClr val="dk1"/>
              </a:solidFill>
              <a:latin typeface="Poppins"/>
              <a:ea typeface="Poppins"/>
              <a:cs typeface="Poppins"/>
              <a:sym typeface="Poppins"/>
            </a:endParaRPr>
          </a:p>
          <a:p>
            <a:pPr marL="0" marR="0" lvl="0" indent="0" algn="l" rtl="0">
              <a:lnSpc>
                <a:spcPct val="107000"/>
              </a:lnSpc>
              <a:spcBef>
                <a:spcPts val="0"/>
              </a:spcBef>
              <a:spcAft>
                <a:spcPts val="0"/>
              </a:spcAft>
              <a:buNone/>
            </a:pPr>
            <a:endParaRPr sz="1500">
              <a:solidFill>
                <a:schemeClr val="dk1"/>
              </a:solidFill>
              <a:latin typeface="Poppins"/>
              <a:ea typeface="Poppins"/>
              <a:cs typeface="Poppins"/>
              <a:sym typeface="Poppins"/>
            </a:endParaRPr>
          </a:p>
          <a:p>
            <a:pPr marL="0" marR="0" lvl="0" indent="0" algn="l" rtl="0">
              <a:lnSpc>
                <a:spcPct val="107000"/>
              </a:lnSpc>
              <a:spcBef>
                <a:spcPts val="0"/>
              </a:spcBef>
              <a:spcAft>
                <a:spcPts val="0"/>
              </a:spcAft>
              <a:buNone/>
            </a:pPr>
            <a:r>
              <a:rPr lang="es" sz="1500">
                <a:solidFill>
                  <a:schemeClr val="dk1"/>
                </a:solidFill>
                <a:latin typeface="Poppins"/>
                <a:ea typeface="Poppins"/>
                <a:cs typeface="Poppins"/>
                <a:sym typeface="Poppins"/>
              </a:rPr>
              <a:t>Tenemos como finalidad </a:t>
            </a:r>
            <a:r>
              <a:rPr lang="es" sz="1500" b="1">
                <a:solidFill>
                  <a:srgbClr val="674EA7"/>
                </a:solidFill>
                <a:latin typeface="Poppins"/>
                <a:ea typeface="Poppins"/>
                <a:cs typeface="Poppins"/>
                <a:sym typeface="Poppins"/>
              </a:rPr>
              <a:t>romper la brecha de género existente</a:t>
            </a:r>
            <a:r>
              <a:rPr lang="es" sz="1500">
                <a:solidFill>
                  <a:schemeClr val="dk1"/>
                </a:solidFill>
                <a:latin typeface="Poppins"/>
                <a:ea typeface="Poppins"/>
                <a:cs typeface="Poppins"/>
                <a:sym typeface="Poppins"/>
              </a:rPr>
              <a:t> en temas relacionados con Ciencia y Tecnología a nivel académico y laboral, con conocimiento que impulsará la carrera profesional de jóvenes mujeres en México. </a:t>
            </a:r>
            <a:endParaRPr sz="1800">
              <a:solidFill>
                <a:schemeClr val="dk1"/>
              </a:solidFill>
              <a:latin typeface="Poppins"/>
              <a:ea typeface="Poppins"/>
              <a:cs typeface="Poppins"/>
              <a:sym typeface="Poppins"/>
            </a:endParaRPr>
          </a:p>
        </p:txBody>
      </p:sp>
      <p:pic>
        <p:nvPicPr>
          <p:cNvPr id="76" name="Google Shape;76;p16"/>
          <p:cNvPicPr preferRelativeResize="0"/>
          <p:nvPr/>
        </p:nvPicPr>
        <p:blipFill rotWithShape="1">
          <a:blip r:embed="rId3">
            <a:alphaModFix/>
          </a:blip>
          <a:srcRect r="-26008" b="-26023"/>
          <a:stretch/>
        </p:blipFill>
        <p:spPr>
          <a:xfrm>
            <a:off x="87650" y="117600"/>
            <a:ext cx="5394150" cy="1530276"/>
          </a:xfrm>
          <a:prstGeom prst="rect">
            <a:avLst/>
          </a:prstGeom>
          <a:noFill/>
          <a:ln>
            <a:noFill/>
          </a:ln>
        </p:spPr>
      </p:pic>
      <p:pic>
        <p:nvPicPr>
          <p:cNvPr id="77" name="Google Shape;77;p16"/>
          <p:cNvPicPr preferRelativeResize="0"/>
          <p:nvPr/>
        </p:nvPicPr>
        <p:blipFill>
          <a:blip r:embed="rId4">
            <a:alphaModFix/>
          </a:blip>
          <a:stretch>
            <a:fillRect/>
          </a:stretch>
        </p:blipFill>
        <p:spPr>
          <a:xfrm>
            <a:off x="4675125" y="808700"/>
            <a:ext cx="4316473" cy="41076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7"/>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83" name="Google Shape;83;p17"/>
          <p:cNvPicPr preferRelativeResize="0"/>
          <p:nvPr/>
        </p:nvPicPr>
        <p:blipFill>
          <a:blip r:embed="rId4">
            <a:alphaModFix/>
          </a:blip>
          <a:stretch>
            <a:fillRect/>
          </a:stretch>
        </p:blipFill>
        <p:spPr>
          <a:xfrm>
            <a:off x="372175" y="4667250"/>
            <a:ext cx="1516126" cy="430975"/>
          </a:xfrm>
          <a:prstGeom prst="rect">
            <a:avLst/>
          </a:prstGeom>
          <a:noFill/>
          <a:ln>
            <a:noFill/>
          </a:ln>
        </p:spPr>
      </p:pic>
      <p:sp>
        <p:nvSpPr>
          <p:cNvPr id="84" name="Google Shape;84;p17"/>
          <p:cNvSpPr txBox="1"/>
          <p:nvPr/>
        </p:nvSpPr>
        <p:spPr>
          <a:xfrm>
            <a:off x="855775" y="1391200"/>
            <a:ext cx="2139000" cy="30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900">
                <a:solidFill>
                  <a:srgbClr val="434343"/>
                </a:solidFill>
                <a:latin typeface="KoHo Medium"/>
                <a:ea typeface="KoHo Medium"/>
                <a:cs typeface="KoHo Medium"/>
                <a:sym typeface="KoHo Medium"/>
              </a:rPr>
              <a:t>Bienvenida y Agenda</a:t>
            </a:r>
            <a:endParaRPr sz="900">
              <a:solidFill>
                <a:srgbClr val="434343"/>
              </a:solidFill>
              <a:latin typeface="KoHo Medium"/>
              <a:ea typeface="KoHo Medium"/>
              <a:cs typeface="KoHo Medium"/>
              <a:sym typeface="KoHo Medium"/>
            </a:endParaRPr>
          </a:p>
        </p:txBody>
      </p:sp>
      <p:sp>
        <p:nvSpPr>
          <p:cNvPr id="85" name="Google Shape;85;p17"/>
          <p:cNvSpPr/>
          <p:nvPr/>
        </p:nvSpPr>
        <p:spPr>
          <a:xfrm>
            <a:off x="1776125" y="1316850"/>
            <a:ext cx="1112758" cy="138365"/>
          </a:xfrm>
          <a:prstGeom prst="rect">
            <a:avLst/>
          </a:prstGeom>
        </p:spPr>
        <p:txBody>
          <a:bodyPr>
            <a:prstTxWarp prst="textPlain">
              <a:avLst/>
            </a:prstTxWarp>
          </a:bodyPr>
          <a:lstStyle/>
          <a:p>
            <a:pPr lvl="0" algn="ctr"/>
            <a:r>
              <a:rPr b="1" i="0">
                <a:ln>
                  <a:noFill/>
                </a:ln>
                <a:solidFill>
                  <a:srgbClr val="9118F5"/>
                </a:solidFill>
                <a:latin typeface="KoHo"/>
              </a:rPr>
              <a:t>BIENVENIDA</a:t>
            </a:r>
          </a:p>
        </p:txBody>
      </p:sp>
      <p:sp>
        <p:nvSpPr>
          <p:cNvPr id="86" name="Google Shape;86;p17"/>
          <p:cNvSpPr txBox="1"/>
          <p:nvPr/>
        </p:nvSpPr>
        <p:spPr>
          <a:xfrm>
            <a:off x="1544550" y="2090850"/>
            <a:ext cx="1450200" cy="30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900">
                <a:solidFill>
                  <a:srgbClr val="434343"/>
                </a:solidFill>
                <a:latin typeface="KoHo Medium"/>
                <a:ea typeface="KoHo Medium"/>
                <a:cs typeface="KoHo Medium"/>
                <a:sym typeface="KoHo Medium"/>
              </a:rPr>
              <a:t>Breve historia</a:t>
            </a:r>
            <a:endParaRPr sz="900">
              <a:solidFill>
                <a:srgbClr val="FFFFFF"/>
              </a:solidFill>
              <a:latin typeface="Poppins Medium"/>
              <a:ea typeface="Poppins Medium"/>
              <a:cs typeface="Poppins Medium"/>
              <a:sym typeface="Poppins Medium"/>
            </a:endParaRPr>
          </a:p>
        </p:txBody>
      </p:sp>
      <p:sp>
        <p:nvSpPr>
          <p:cNvPr id="87" name="Google Shape;87;p17"/>
          <p:cNvSpPr txBox="1"/>
          <p:nvPr/>
        </p:nvSpPr>
        <p:spPr>
          <a:xfrm>
            <a:off x="1544550" y="2822425"/>
            <a:ext cx="1450200" cy="30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900">
                <a:solidFill>
                  <a:srgbClr val="434343"/>
                </a:solidFill>
                <a:latin typeface="KoHo Medium"/>
                <a:ea typeface="KoHo Medium"/>
                <a:cs typeface="KoHo Medium"/>
                <a:sym typeface="KoHo Medium"/>
              </a:rPr>
              <a:t>Estructura</a:t>
            </a:r>
            <a:endParaRPr sz="900">
              <a:solidFill>
                <a:srgbClr val="FFFFFF"/>
              </a:solidFill>
              <a:latin typeface="Poppins Medium"/>
              <a:ea typeface="Poppins Medium"/>
              <a:cs typeface="Poppins Medium"/>
              <a:sym typeface="Poppins Medium"/>
            </a:endParaRPr>
          </a:p>
        </p:txBody>
      </p:sp>
      <p:sp>
        <p:nvSpPr>
          <p:cNvPr id="88" name="Google Shape;88;p17"/>
          <p:cNvSpPr/>
          <p:nvPr/>
        </p:nvSpPr>
        <p:spPr>
          <a:xfrm>
            <a:off x="1462150" y="2688450"/>
            <a:ext cx="1395004" cy="138365"/>
          </a:xfrm>
          <a:prstGeom prst="rect">
            <a:avLst/>
          </a:prstGeom>
        </p:spPr>
        <p:txBody>
          <a:bodyPr>
            <a:prstTxWarp prst="textPlain">
              <a:avLst/>
            </a:prstTxWarp>
          </a:bodyPr>
          <a:lstStyle/>
          <a:p>
            <a:pPr lvl="0" algn="ctr"/>
            <a:r>
              <a:rPr b="1" i="0">
                <a:ln>
                  <a:noFill/>
                </a:ln>
                <a:solidFill>
                  <a:srgbClr val="9118F5"/>
                </a:solidFill>
                <a:latin typeface="KoHo"/>
              </a:rPr>
              <a:t>DOMINIOS E IPs</a:t>
            </a:r>
          </a:p>
        </p:txBody>
      </p:sp>
      <p:sp>
        <p:nvSpPr>
          <p:cNvPr id="89" name="Google Shape;89;p17"/>
          <p:cNvSpPr txBox="1"/>
          <p:nvPr/>
        </p:nvSpPr>
        <p:spPr>
          <a:xfrm>
            <a:off x="810750" y="3596400"/>
            <a:ext cx="2184000" cy="30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900">
                <a:solidFill>
                  <a:srgbClr val="434343"/>
                </a:solidFill>
                <a:latin typeface="KoHo Medium"/>
                <a:ea typeface="KoHo Medium"/>
                <a:cs typeface="KoHo Medium"/>
                <a:sym typeface="KoHo Medium"/>
              </a:rPr>
              <a:t>Qué son y cómo funcionan</a:t>
            </a:r>
            <a:endParaRPr sz="900">
              <a:solidFill>
                <a:srgbClr val="FFFFFF"/>
              </a:solidFill>
              <a:latin typeface="Poppins Medium"/>
              <a:ea typeface="Poppins Medium"/>
              <a:cs typeface="Poppins Medium"/>
              <a:sym typeface="Poppins Medium"/>
            </a:endParaRPr>
          </a:p>
          <a:p>
            <a:pPr marL="0" lvl="0" indent="0" algn="r" rtl="0">
              <a:spcBef>
                <a:spcPts val="0"/>
              </a:spcBef>
              <a:spcAft>
                <a:spcPts val="0"/>
              </a:spcAft>
              <a:buNone/>
            </a:pPr>
            <a:endParaRPr sz="900">
              <a:solidFill>
                <a:srgbClr val="FFFFFF"/>
              </a:solidFill>
              <a:latin typeface="Poppins Medium"/>
              <a:ea typeface="Poppins Medium"/>
              <a:cs typeface="Poppins Medium"/>
              <a:sym typeface="Poppins Medium"/>
            </a:endParaRPr>
          </a:p>
          <a:p>
            <a:pPr marL="0" lvl="0" indent="0" algn="r" rtl="0">
              <a:spcBef>
                <a:spcPts val="0"/>
              </a:spcBef>
              <a:spcAft>
                <a:spcPts val="0"/>
              </a:spcAft>
              <a:buNone/>
            </a:pPr>
            <a:endParaRPr sz="900">
              <a:solidFill>
                <a:srgbClr val="FFFFFF"/>
              </a:solidFill>
              <a:latin typeface="Poppins Medium"/>
              <a:ea typeface="Poppins Medium"/>
              <a:cs typeface="Poppins Medium"/>
              <a:sym typeface="Poppins Medium"/>
            </a:endParaRPr>
          </a:p>
        </p:txBody>
      </p:sp>
      <p:sp>
        <p:nvSpPr>
          <p:cNvPr id="90" name="Google Shape;90;p17"/>
          <p:cNvSpPr/>
          <p:nvPr/>
        </p:nvSpPr>
        <p:spPr>
          <a:xfrm>
            <a:off x="1503675" y="3455200"/>
            <a:ext cx="1348998" cy="138288"/>
          </a:xfrm>
          <a:prstGeom prst="rect">
            <a:avLst/>
          </a:prstGeom>
        </p:spPr>
        <p:txBody>
          <a:bodyPr>
            <a:prstTxWarp prst="textPlain">
              <a:avLst/>
            </a:prstTxWarp>
          </a:bodyPr>
          <a:lstStyle/>
          <a:p>
            <a:pPr lvl="0" algn="ctr"/>
            <a:r>
              <a:rPr b="1" i="0">
                <a:ln>
                  <a:noFill/>
                </a:ln>
                <a:solidFill>
                  <a:srgbClr val="9118F5"/>
                </a:solidFill>
                <a:latin typeface="KoHo"/>
              </a:rPr>
              <a:t>NAVEGADORES</a:t>
            </a:r>
          </a:p>
        </p:txBody>
      </p:sp>
      <p:sp>
        <p:nvSpPr>
          <p:cNvPr id="91" name="Google Shape;91;p17"/>
          <p:cNvSpPr/>
          <p:nvPr/>
        </p:nvSpPr>
        <p:spPr>
          <a:xfrm>
            <a:off x="3256675" y="1280500"/>
            <a:ext cx="998430" cy="292284"/>
          </a:xfrm>
          <a:prstGeom prst="rect">
            <a:avLst/>
          </a:prstGeom>
        </p:spPr>
        <p:txBody>
          <a:bodyPr>
            <a:prstTxWarp prst="textPlain">
              <a:avLst/>
            </a:prstTxWarp>
          </a:bodyPr>
          <a:lstStyle/>
          <a:p>
            <a:pPr lvl="0" algn="ctr"/>
            <a:r>
              <a:rPr b="1" i="0">
                <a:ln w="9525" cap="flat" cmpd="sng">
                  <a:solidFill>
                    <a:srgbClr val="666666"/>
                  </a:solidFill>
                  <a:prstDash val="solid"/>
                  <a:round/>
                  <a:headEnd type="none" w="sm" len="sm"/>
                  <a:tailEnd type="none" w="sm" len="sm"/>
                </a:ln>
                <a:noFill/>
                <a:latin typeface="KoHo"/>
              </a:rPr>
              <a:t>10:00</a:t>
            </a:r>
          </a:p>
        </p:txBody>
      </p:sp>
      <p:sp>
        <p:nvSpPr>
          <p:cNvPr id="92" name="Google Shape;92;p17"/>
          <p:cNvSpPr/>
          <p:nvPr/>
        </p:nvSpPr>
        <p:spPr>
          <a:xfrm>
            <a:off x="3256675" y="2092518"/>
            <a:ext cx="987933" cy="292284"/>
          </a:xfrm>
          <a:prstGeom prst="rect">
            <a:avLst/>
          </a:prstGeom>
        </p:spPr>
        <p:txBody>
          <a:bodyPr>
            <a:prstTxWarp prst="textPlain">
              <a:avLst/>
            </a:prstTxWarp>
          </a:bodyPr>
          <a:lstStyle/>
          <a:p>
            <a:pPr lvl="0" algn="ctr"/>
            <a:r>
              <a:rPr b="1" i="0">
                <a:ln w="9525" cap="flat" cmpd="sng">
                  <a:solidFill>
                    <a:srgbClr val="666666"/>
                  </a:solidFill>
                  <a:prstDash val="solid"/>
                  <a:round/>
                  <a:headEnd type="none" w="sm" len="sm"/>
                  <a:tailEnd type="none" w="sm" len="sm"/>
                </a:ln>
                <a:noFill/>
                <a:latin typeface="KoHo"/>
              </a:rPr>
              <a:t>10:20</a:t>
            </a:r>
          </a:p>
        </p:txBody>
      </p:sp>
      <p:sp>
        <p:nvSpPr>
          <p:cNvPr id="93" name="Google Shape;93;p17"/>
          <p:cNvSpPr/>
          <p:nvPr/>
        </p:nvSpPr>
        <p:spPr>
          <a:xfrm>
            <a:off x="3256675" y="2828336"/>
            <a:ext cx="908365" cy="292672"/>
          </a:xfrm>
          <a:prstGeom prst="rect">
            <a:avLst/>
          </a:prstGeom>
        </p:spPr>
        <p:txBody>
          <a:bodyPr>
            <a:prstTxWarp prst="textPlain">
              <a:avLst/>
            </a:prstTxWarp>
          </a:bodyPr>
          <a:lstStyle/>
          <a:p>
            <a:pPr lvl="0" algn="ctr"/>
            <a:r>
              <a:rPr b="1" i="0">
                <a:ln w="9525" cap="flat" cmpd="sng">
                  <a:solidFill>
                    <a:srgbClr val="666666"/>
                  </a:solidFill>
                  <a:prstDash val="solid"/>
                  <a:round/>
                  <a:headEnd type="none" w="sm" len="sm"/>
                  <a:tailEnd type="none" w="sm" len="sm"/>
                </a:ln>
                <a:noFill/>
                <a:latin typeface="KoHo"/>
              </a:rPr>
              <a:t>11:00</a:t>
            </a:r>
          </a:p>
        </p:txBody>
      </p:sp>
      <p:sp>
        <p:nvSpPr>
          <p:cNvPr id="94" name="Google Shape;94;p17"/>
          <p:cNvSpPr/>
          <p:nvPr/>
        </p:nvSpPr>
        <p:spPr>
          <a:xfrm>
            <a:off x="3256675" y="3563750"/>
            <a:ext cx="836063" cy="287440"/>
          </a:xfrm>
          <a:prstGeom prst="rect">
            <a:avLst/>
          </a:prstGeom>
        </p:spPr>
        <p:txBody>
          <a:bodyPr>
            <a:prstTxWarp prst="textPlain">
              <a:avLst/>
            </a:prstTxWarp>
          </a:bodyPr>
          <a:lstStyle/>
          <a:p>
            <a:pPr lvl="0" algn="ctr"/>
            <a:r>
              <a:rPr b="1" i="0">
                <a:ln w="9525" cap="flat" cmpd="sng">
                  <a:solidFill>
                    <a:srgbClr val="666666"/>
                  </a:solidFill>
                  <a:prstDash val="solid"/>
                  <a:round/>
                  <a:headEnd type="none" w="sm" len="sm"/>
                  <a:tailEnd type="none" w="sm" len="sm"/>
                </a:ln>
                <a:noFill/>
                <a:latin typeface="KoHo"/>
              </a:rPr>
              <a:t>11:15</a:t>
            </a:r>
          </a:p>
        </p:txBody>
      </p:sp>
      <p:sp>
        <p:nvSpPr>
          <p:cNvPr id="95" name="Google Shape;95;p17"/>
          <p:cNvSpPr/>
          <p:nvPr/>
        </p:nvSpPr>
        <p:spPr>
          <a:xfrm flipH="1">
            <a:off x="3078275" y="1304300"/>
            <a:ext cx="11700" cy="38640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7"/>
          <p:cNvSpPr/>
          <p:nvPr/>
        </p:nvSpPr>
        <p:spPr>
          <a:xfrm>
            <a:off x="3056725" y="1280500"/>
            <a:ext cx="55200" cy="55200"/>
          </a:xfrm>
          <a:prstGeom prst="ellips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7"/>
          <p:cNvSpPr/>
          <p:nvPr/>
        </p:nvSpPr>
        <p:spPr>
          <a:xfrm>
            <a:off x="3056725" y="2045575"/>
            <a:ext cx="55200" cy="55200"/>
          </a:xfrm>
          <a:prstGeom prst="ellips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7"/>
          <p:cNvSpPr/>
          <p:nvPr/>
        </p:nvSpPr>
        <p:spPr>
          <a:xfrm>
            <a:off x="3056525" y="2808800"/>
            <a:ext cx="55200" cy="55200"/>
          </a:xfrm>
          <a:prstGeom prst="ellips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7"/>
          <p:cNvSpPr/>
          <p:nvPr/>
        </p:nvSpPr>
        <p:spPr>
          <a:xfrm>
            <a:off x="3056525" y="3554025"/>
            <a:ext cx="55200" cy="55200"/>
          </a:xfrm>
          <a:prstGeom prst="ellips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7"/>
          <p:cNvSpPr/>
          <p:nvPr/>
        </p:nvSpPr>
        <p:spPr>
          <a:xfrm>
            <a:off x="3256670" y="4316025"/>
            <a:ext cx="905572" cy="292284"/>
          </a:xfrm>
          <a:prstGeom prst="rect">
            <a:avLst/>
          </a:prstGeom>
        </p:spPr>
        <p:txBody>
          <a:bodyPr>
            <a:prstTxWarp prst="textPlain">
              <a:avLst/>
            </a:prstTxWarp>
          </a:bodyPr>
          <a:lstStyle/>
          <a:p>
            <a:pPr lvl="0" algn="ctr"/>
            <a:r>
              <a:rPr b="1" i="0">
                <a:ln w="9525" cap="flat" cmpd="sng">
                  <a:solidFill>
                    <a:srgbClr val="666666"/>
                  </a:solidFill>
                  <a:prstDash val="solid"/>
                  <a:round/>
                  <a:headEnd type="none" w="sm" len="sm"/>
                  <a:tailEnd type="none" w="sm" len="sm"/>
                </a:ln>
                <a:noFill/>
                <a:latin typeface="KoHo"/>
              </a:rPr>
              <a:t>11:30</a:t>
            </a:r>
          </a:p>
        </p:txBody>
      </p:sp>
      <p:sp>
        <p:nvSpPr>
          <p:cNvPr id="101" name="Google Shape;101;p17"/>
          <p:cNvSpPr/>
          <p:nvPr/>
        </p:nvSpPr>
        <p:spPr>
          <a:xfrm>
            <a:off x="5297562" y="1289643"/>
            <a:ext cx="931411" cy="287440"/>
          </a:xfrm>
          <a:prstGeom prst="rect">
            <a:avLst/>
          </a:prstGeom>
        </p:spPr>
        <p:txBody>
          <a:bodyPr>
            <a:prstTxWarp prst="textPlain">
              <a:avLst/>
            </a:prstTxWarp>
          </a:bodyPr>
          <a:lstStyle/>
          <a:p>
            <a:pPr lvl="0" algn="ctr"/>
            <a:r>
              <a:rPr b="1" i="0">
                <a:ln w="9525" cap="flat" cmpd="sng">
                  <a:solidFill>
                    <a:srgbClr val="666666"/>
                  </a:solidFill>
                  <a:prstDash val="solid"/>
                  <a:round/>
                  <a:headEnd type="none" w="sm" len="sm"/>
                  <a:tailEnd type="none" w="sm" len="sm"/>
                </a:ln>
                <a:noFill/>
                <a:latin typeface="KoHo"/>
              </a:rPr>
              <a:t>11:45</a:t>
            </a:r>
          </a:p>
        </p:txBody>
      </p:sp>
      <p:sp>
        <p:nvSpPr>
          <p:cNvPr id="102" name="Google Shape;102;p17"/>
          <p:cNvSpPr/>
          <p:nvPr/>
        </p:nvSpPr>
        <p:spPr>
          <a:xfrm>
            <a:off x="5273127" y="2101661"/>
            <a:ext cx="907962" cy="291863"/>
          </a:xfrm>
          <a:prstGeom prst="rect">
            <a:avLst/>
          </a:prstGeom>
        </p:spPr>
        <p:txBody>
          <a:bodyPr>
            <a:prstTxWarp prst="textPlain">
              <a:avLst/>
            </a:prstTxWarp>
          </a:bodyPr>
          <a:lstStyle/>
          <a:p>
            <a:pPr lvl="0" algn="ctr"/>
            <a:r>
              <a:rPr b="1" i="0">
                <a:ln w="9525" cap="flat" cmpd="sng">
                  <a:solidFill>
                    <a:srgbClr val="666666"/>
                  </a:solidFill>
                  <a:prstDash val="solid"/>
                  <a:round/>
                  <a:headEnd type="none" w="sm" len="sm"/>
                  <a:tailEnd type="none" w="sm" len="sm"/>
                </a:ln>
                <a:noFill/>
                <a:latin typeface="KoHo"/>
              </a:rPr>
              <a:t>12:15</a:t>
            </a:r>
          </a:p>
        </p:txBody>
      </p:sp>
      <p:sp>
        <p:nvSpPr>
          <p:cNvPr id="103" name="Google Shape;103;p17"/>
          <p:cNvSpPr/>
          <p:nvPr/>
        </p:nvSpPr>
        <p:spPr>
          <a:xfrm flipH="1">
            <a:off x="6354875" y="1304300"/>
            <a:ext cx="11700" cy="38640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7"/>
          <p:cNvSpPr/>
          <p:nvPr/>
        </p:nvSpPr>
        <p:spPr>
          <a:xfrm>
            <a:off x="6333325" y="1280500"/>
            <a:ext cx="55200" cy="55200"/>
          </a:xfrm>
          <a:prstGeom prst="ellips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7"/>
          <p:cNvSpPr/>
          <p:nvPr/>
        </p:nvSpPr>
        <p:spPr>
          <a:xfrm>
            <a:off x="6333325" y="2045575"/>
            <a:ext cx="55200" cy="55200"/>
          </a:xfrm>
          <a:prstGeom prst="ellips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7"/>
          <p:cNvSpPr/>
          <p:nvPr/>
        </p:nvSpPr>
        <p:spPr>
          <a:xfrm>
            <a:off x="6333125" y="2804038"/>
            <a:ext cx="55200" cy="55200"/>
          </a:xfrm>
          <a:prstGeom prst="ellips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7"/>
          <p:cNvSpPr txBox="1"/>
          <p:nvPr/>
        </p:nvSpPr>
        <p:spPr>
          <a:xfrm>
            <a:off x="6287813" y="2358700"/>
            <a:ext cx="1450200" cy="30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900">
                <a:solidFill>
                  <a:srgbClr val="434343"/>
                </a:solidFill>
                <a:latin typeface="KoHo Medium"/>
                <a:ea typeface="KoHo Medium"/>
                <a:cs typeface="KoHo Medium"/>
                <a:sym typeface="KoHo Medium"/>
              </a:rPr>
              <a:t>Qué son y cuáles existen</a:t>
            </a:r>
            <a:endParaRPr sz="900">
              <a:solidFill>
                <a:srgbClr val="FFFFFF"/>
              </a:solidFill>
              <a:latin typeface="Poppins Medium"/>
              <a:ea typeface="Poppins Medium"/>
              <a:cs typeface="Poppins Medium"/>
              <a:sym typeface="Poppins Medium"/>
            </a:endParaRPr>
          </a:p>
        </p:txBody>
      </p:sp>
      <p:sp>
        <p:nvSpPr>
          <p:cNvPr id="108" name="Google Shape;108;p17"/>
          <p:cNvSpPr/>
          <p:nvPr/>
        </p:nvSpPr>
        <p:spPr>
          <a:xfrm>
            <a:off x="6463175" y="2078850"/>
            <a:ext cx="1354738" cy="138557"/>
          </a:xfrm>
          <a:prstGeom prst="rect">
            <a:avLst/>
          </a:prstGeom>
        </p:spPr>
        <p:txBody>
          <a:bodyPr>
            <a:prstTxWarp prst="textPlain">
              <a:avLst/>
            </a:prstTxWarp>
          </a:bodyPr>
          <a:lstStyle/>
          <a:p>
            <a:pPr lvl="0" algn="ctr"/>
            <a:r>
              <a:rPr b="1" i="0">
                <a:ln>
                  <a:noFill/>
                </a:ln>
                <a:solidFill>
                  <a:srgbClr val="9118F5"/>
                </a:solidFill>
                <a:latin typeface="KoHo"/>
              </a:rPr>
              <a:t>LENGUAJES DE</a:t>
            </a:r>
          </a:p>
        </p:txBody>
      </p:sp>
      <p:sp>
        <p:nvSpPr>
          <p:cNvPr id="109" name="Google Shape;109;p17"/>
          <p:cNvSpPr/>
          <p:nvPr/>
        </p:nvSpPr>
        <p:spPr>
          <a:xfrm>
            <a:off x="1433975" y="4288650"/>
            <a:ext cx="1396123" cy="138168"/>
          </a:xfrm>
          <a:prstGeom prst="rect">
            <a:avLst/>
          </a:prstGeom>
        </p:spPr>
        <p:txBody>
          <a:bodyPr>
            <a:prstTxWarp prst="textPlain">
              <a:avLst/>
            </a:prstTxWarp>
          </a:bodyPr>
          <a:lstStyle/>
          <a:p>
            <a:pPr lvl="0" algn="ctr"/>
            <a:r>
              <a:rPr b="1" i="0">
                <a:ln>
                  <a:noFill/>
                </a:ln>
                <a:solidFill>
                  <a:srgbClr val="9118F5"/>
                </a:solidFill>
                <a:latin typeface="KoHo"/>
              </a:rPr>
              <a:t>PROYECTO WEB</a:t>
            </a:r>
          </a:p>
        </p:txBody>
      </p:sp>
      <p:sp>
        <p:nvSpPr>
          <p:cNvPr id="110" name="Google Shape;110;p17"/>
          <p:cNvSpPr/>
          <p:nvPr/>
        </p:nvSpPr>
        <p:spPr>
          <a:xfrm>
            <a:off x="6453925" y="3039413"/>
            <a:ext cx="1611006" cy="178435"/>
          </a:xfrm>
          <a:prstGeom prst="rect">
            <a:avLst/>
          </a:prstGeom>
        </p:spPr>
        <p:txBody>
          <a:bodyPr>
            <a:prstTxWarp prst="textPlain">
              <a:avLst/>
            </a:prstTxWarp>
          </a:bodyPr>
          <a:lstStyle/>
          <a:p>
            <a:pPr lvl="0" algn="ctr"/>
            <a:r>
              <a:rPr b="1" i="0">
                <a:ln>
                  <a:noFill/>
                </a:ln>
                <a:solidFill>
                  <a:srgbClr val="9118F5"/>
                </a:solidFill>
                <a:latin typeface="KoHo"/>
              </a:rPr>
              <a:t>Y PSEUDOCÓDIGO</a:t>
            </a:r>
          </a:p>
        </p:txBody>
      </p:sp>
      <p:sp>
        <p:nvSpPr>
          <p:cNvPr id="111" name="Google Shape;111;p17"/>
          <p:cNvSpPr/>
          <p:nvPr/>
        </p:nvSpPr>
        <p:spPr>
          <a:xfrm>
            <a:off x="5273127" y="2863661"/>
            <a:ext cx="991972" cy="292672"/>
          </a:xfrm>
          <a:prstGeom prst="rect">
            <a:avLst/>
          </a:prstGeom>
        </p:spPr>
        <p:txBody>
          <a:bodyPr>
            <a:prstTxWarp prst="textPlain">
              <a:avLst/>
            </a:prstTxWarp>
          </a:bodyPr>
          <a:lstStyle/>
          <a:p>
            <a:pPr lvl="0" algn="ctr"/>
            <a:r>
              <a:rPr b="1" i="0">
                <a:ln w="9525" cap="flat" cmpd="sng">
                  <a:solidFill>
                    <a:srgbClr val="666666"/>
                  </a:solidFill>
                  <a:prstDash val="solid"/>
                  <a:round/>
                  <a:headEnd type="none" w="sm" len="sm"/>
                  <a:tailEnd type="none" w="sm" len="sm"/>
                </a:ln>
                <a:noFill/>
                <a:latin typeface="KoHo"/>
              </a:rPr>
              <a:t>12:35</a:t>
            </a:r>
          </a:p>
        </p:txBody>
      </p:sp>
      <p:sp>
        <p:nvSpPr>
          <p:cNvPr id="112" name="Google Shape;112;p17"/>
          <p:cNvSpPr/>
          <p:nvPr/>
        </p:nvSpPr>
        <p:spPr>
          <a:xfrm>
            <a:off x="6333125" y="3566038"/>
            <a:ext cx="55200" cy="55200"/>
          </a:xfrm>
          <a:prstGeom prst="ellips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7"/>
          <p:cNvSpPr txBox="1"/>
          <p:nvPr/>
        </p:nvSpPr>
        <p:spPr>
          <a:xfrm>
            <a:off x="1334813" y="4376850"/>
            <a:ext cx="14502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434343"/>
                </a:solidFill>
                <a:latin typeface="KoHo Medium"/>
                <a:ea typeface="KoHo Medium"/>
                <a:cs typeface="KoHo Medium"/>
                <a:sym typeface="KoHo Medium"/>
              </a:rPr>
              <a:t>Estructura</a:t>
            </a:r>
            <a:endParaRPr sz="900">
              <a:solidFill>
                <a:srgbClr val="FFFFFF"/>
              </a:solidFill>
              <a:latin typeface="Poppins Medium"/>
              <a:ea typeface="Poppins Medium"/>
              <a:cs typeface="Poppins Medium"/>
              <a:sym typeface="Poppins Medium"/>
            </a:endParaRPr>
          </a:p>
        </p:txBody>
      </p:sp>
      <p:sp>
        <p:nvSpPr>
          <p:cNvPr id="114" name="Google Shape;114;p17"/>
          <p:cNvSpPr/>
          <p:nvPr/>
        </p:nvSpPr>
        <p:spPr>
          <a:xfrm>
            <a:off x="6453925" y="2810813"/>
            <a:ext cx="1189739" cy="138168"/>
          </a:xfrm>
          <a:prstGeom prst="rect">
            <a:avLst/>
          </a:prstGeom>
        </p:spPr>
        <p:txBody>
          <a:bodyPr>
            <a:prstTxWarp prst="textPlain">
              <a:avLst/>
            </a:prstTxWarp>
          </a:bodyPr>
          <a:lstStyle/>
          <a:p>
            <a:pPr lvl="0" algn="ctr"/>
            <a:r>
              <a:rPr b="1" i="0">
                <a:ln>
                  <a:noFill/>
                </a:ln>
                <a:solidFill>
                  <a:srgbClr val="9118F5"/>
                </a:solidFill>
                <a:latin typeface="KoHo"/>
              </a:rPr>
              <a:t>ALGORITMOS</a:t>
            </a:r>
          </a:p>
        </p:txBody>
      </p:sp>
      <p:sp>
        <p:nvSpPr>
          <p:cNvPr id="115" name="Google Shape;115;p17"/>
          <p:cNvSpPr txBox="1"/>
          <p:nvPr/>
        </p:nvSpPr>
        <p:spPr>
          <a:xfrm>
            <a:off x="6345150" y="1374625"/>
            <a:ext cx="14502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434343"/>
                </a:solidFill>
                <a:latin typeface="KoHo Medium"/>
                <a:ea typeface="KoHo Medium"/>
                <a:cs typeface="KoHo Medium"/>
                <a:sym typeface="KoHo Medium"/>
              </a:rPr>
              <a:t>Tiempo para despejarnos</a:t>
            </a:r>
            <a:endParaRPr sz="900">
              <a:solidFill>
                <a:srgbClr val="FFFFFF"/>
              </a:solidFill>
              <a:latin typeface="Poppins Medium"/>
              <a:ea typeface="Poppins Medium"/>
              <a:cs typeface="Poppins Medium"/>
              <a:sym typeface="Poppins Medium"/>
            </a:endParaRPr>
          </a:p>
        </p:txBody>
      </p:sp>
      <p:sp>
        <p:nvSpPr>
          <p:cNvPr id="116" name="Google Shape;116;p17"/>
          <p:cNvSpPr/>
          <p:nvPr/>
        </p:nvSpPr>
        <p:spPr>
          <a:xfrm>
            <a:off x="6491350" y="1316850"/>
            <a:ext cx="614680" cy="136072"/>
          </a:xfrm>
          <a:prstGeom prst="rect">
            <a:avLst/>
          </a:prstGeom>
        </p:spPr>
        <p:txBody>
          <a:bodyPr>
            <a:prstTxWarp prst="textPlain">
              <a:avLst/>
            </a:prstTxWarp>
          </a:bodyPr>
          <a:lstStyle/>
          <a:p>
            <a:pPr lvl="0" algn="ctr"/>
            <a:r>
              <a:rPr b="1" i="0">
                <a:ln>
                  <a:noFill/>
                </a:ln>
                <a:solidFill>
                  <a:srgbClr val="9118F5"/>
                </a:solidFill>
                <a:latin typeface="KoHo"/>
              </a:rPr>
              <a:t>BREAK</a:t>
            </a:r>
          </a:p>
        </p:txBody>
      </p:sp>
      <p:sp>
        <p:nvSpPr>
          <p:cNvPr id="117" name="Google Shape;117;p17"/>
          <p:cNvSpPr/>
          <p:nvPr/>
        </p:nvSpPr>
        <p:spPr>
          <a:xfrm>
            <a:off x="1186325" y="243725"/>
            <a:ext cx="1346361" cy="344831"/>
          </a:xfrm>
          <a:prstGeom prst="rect">
            <a:avLst/>
          </a:prstGeom>
        </p:spPr>
        <p:txBody>
          <a:bodyPr>
            <a:prstTxWarp prst="textPlain">
              <a:avLst/>
            </a:prstTxWarp>
          </a:bodyPr>
          <a:lstStyle/>
          <a:p>
            <a:pPr lvl="0" algn="ctr"/>
            <a:r>
              <a:rPr b="0" i="0">
                <a:ln>
                  <a:noFill/>
                </a:ln>
                <a:solidFill>
                  <a:schemeClr val="lt1"/>
                </a:solidFill>
                <a:latin typeface="Concert One"/>
              </a:rPr>
              <a:t>AGENDA</a:t>
            </a:r>
          </a:p>
        </p:txBody>
      </p:sp>
      <p:sp>
        <p:nvSpPr>
          <p:cNvPr id="118" name="Google Shape;118;p17"/>
          <p:cNvSpPr/>
          <p:nvPr/>
        </p:nvSpPr>
        <p:spPr>
          <a:xfrm>
            <a:off x="928750" y="2002650"/>
            <a:ext cx="1934685" cy="136072"/>
          </a:xfrm>
          <a:prstGeom prst="rect">
            <a:avLst/>
          </a:prstGeom>
        </p:spPr>
        <p:txBody>
          <a:bodyPr>
            <a:prstTxWarp prst="textPlain">
              <a:avLst/>
            </a:prstTxWarp>
          </a:bodyPr>
          <a:lstStyle/>
          <a:p>
            <a:pPr lvl="0" algn="ctr"/>
            <a:r>
              <a:rPr b="1" i="0">
                <a:ln>
                  <a:noFill/>
                </a:ln>
                <a:solidFill>
                  <a:srgbClr val="9118F5"/>
                </a:solidFill>
                <a:latin typeface="KoHo"/>
              </a:rPr>
              <a:t>INTERNET Y LA WWW</a:t>
            </a:r>
          </a:p>
        </p:txBody>
      </p:sp>
      <p:sp>
        <p:nvSpPr>
          <p:cNvPr id="119" name="Google Shape;119;p17"/>
          <p:cNvSpPr/>
          <p:nvPr/>
        </p:nvSpPr>
        <p:spPr>
          <a:xfrm>
            <a:off x="6463175" y="2231250"/>
            <a:ext cx="1472865" cy="178499"/>
          </a:xfrm>
          <a:prstGeom prst="rect">
            <a:avLst/>
          </a:prstGeom>
        </p:spPr>
        <p:txBody>
          <a:bodyPr>
            <a:prstTxWarp prst="textPlain">
              <a:avLst/>
            </a:prstTxWarp>
          </a:bodyPr>
          <a:lstStyle/>
          <a:p>
            <a:pPr lvl="0" algn="ctr"/>
            <a:r>
              <a:rPr b="1" i="0">
                <a:ln>
                  <a:noFill/>
                </a:ln>
                <a:solidFill>
                  <a:srgbClr val="9118F5"/>
                </a:solidFill>
                <a:latin typeface="KoHo"/>
              </a:rPr>
              <a:t>PROGRAMACIÓN</a:t>
            </a:r>
          </a:p>
        </p:txBody>
      </p:sp>
      <p:sp>
        <p:nvSpPr>
          <p:cNvPr id="120" name="Google Shape;120;p17"/>
          <p:cNvSpPr/>
          <p:nvPr/>
        </p:nvSpPr>
        <p:spPr>
          <a:xfrm>
            <a:off x="3056525" y="4316025"/>
            <a:ext cx="55200" cy="55200"/>
          </a:xfrm>
          <a:prstGeom prst="ellips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7"/>
          <p:cNvSpPr/>
          <p:nvPr/>
        </p:nvSpPr>
        <p:spPr>
          <a:xfrm>
            <a:off x="5273127" y="3554036"/>
            <a:ext cx="1015802" cy="292672"/>
          </a:xfrm>
          <a:prstGeom prst="rect">
            <a:avLst/>
          </a:prstGeom>
        </p:spPr>
        <p:txBody>
          <a:bodyPr>
            <a:prstTxWarp prst="textPlain">
              <a:avLst/>
            </a:prstTxWarp>
          </a:bodyPr>
          <a:lstStyle/>
          <a:p>
            <a:pPr lvl="0" algn="ctr"/>
            <a:r>
              <a:rPr b="1" i="0">
                <a:ln w="9525" cap="flat" cmpd="sng">
                  <a:solidFill>
                    <a:srgbClr val="666666"/>
                  </a:solidFill>
                  <a:prstDash val="solid"/>
                  <a:round/>
                  <a:headEnd type="none" w="sm" len="sm"/>
                  <a:tailEnd type="none" w="sm" len="sm"/>
                </a:ln>
                <a:noFill/>
                <a:latin typeface="KoHo"/>
              </a:rPr>
              <a:t>13:45</a:t>
            </a:r>
          </a:p>
        </p:txBody>
      </p:sp>
      <p:sp>
        <p:nvSpPr>
          <p:cNvPr id="122" name="Google Shape;122;p17"/>
          <p:cNvSpPr txBox="1"/>
          <p:nvPr/>
        </p:nvSpPr>
        <p:spPr>
          <a:xfrm>
            <a:off x="6364027" y="3932225"/>
            <a:ext cx="17496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434343"/>
                </a:solidFill>
                <a:latin typeface="KoHo Medium"/>
                <a:ea typeface="KoHo Medium"/>
                <a:cs typeface="KoHo Medium"/>
                <a:sym typeface="KoHo Medium"/>
              </a:rPr>
              <a:t>Recordemos estudiar y otros mensajes importantes</a:t>
            </a:r>
            <a:endParaRPr sz="900">
              <a:solidFill>
                <a:srgbClr val="FFFFFF"/>
              </a:solidFill>
              <a:latin typeface="Poppins Medium"/>
              <a:ea typeface="Poppins Medium"/>
              <a:cs typeface="Poppins Medium"/>
              <a:sym typeface="Poppins Medium"/>
            </a:endParaRPr>
          </a:p>
        </p:txBody>
      </p:sp>
      <p:sp>
        <p:nvSpPr>
          <p:cNvPr id="123" name="Google Shape;123;p17"/>
          <p:cNvSpPr/>
          <p:nvPr/>
        </p:nvSpPr>
        <p:spPr>
          <a:xfrm>
            <a:off x="6453925" y="3801413"/>
            <a:ext cx="836425" cy="138168"/>
          </a:xfrm>
          <a:prstGeom prst="rect">
            <a:avLst/>
          </a:prstGeom>
        </p:spPr>
        <p:txBody>
          <a:bodyPr>
            <a:prstTxWarp prst="textPlain">
              <a:avLst/>
            </a:prstTxWarp>
          </a:bodyPr>
          <a:lstStyle/>
          <a:p>
            <a:pPr lvl="0" algn="ctr"/>
            <a:r>
              <a:rPr b="1" i="0">
                <a:ln>
                  <a:noFill/>
                </a:ln>
                <a:solidFill>
                  <a:srgbClr val="9118F5"/>
                </a:solidFill>
                <a:latin typeface="KoHo"/>
              </a:rPr>
              <a:t>Y AVISOS</a:t>
            </a:r>
          </a:p>
        </p:txBody>
      </p:sp>
      <p:sp>
        <p:nvSpPr>
          <p:cNvPr id="124" name="Google Shape;124;p17"/>
          <p:cNvSpPr/>
          <p:nvPr/>
        </p:nvSpPr>
        <p:spPr>
          <a:xfrm>
            <a:off x="6530125" y="3572813"/>
            <a:ext cx="1517285" cy="138168"/>
          </a:xfrm>
          <a:prstGeom prst="rect">
            <a:avLst/>
          </a:prstGeom>
        </p:spPr>
        <p:txBody>
          <a:bodyPr>
            <a:prstTxWarp prst="textPlain">
              <a:avLst/>
            </a:prstTxWarp>
          </a:bodyPr>
          <a:lstStyle/>
          <a:p>
            <a:pPr lvl="0" algn="ctr"/>
            <a:r>
              <a:rPr b="1" i="0">
                <a:ln>
                  <a:noFill/>
                </a:ln>
                <a:solidFill>
                  <a:srgbClr val="9118F5"/>
                </a:solidFill>
                <a:latin typeface="KoHo"/>
              </a:rPr>
              <a:t>RECORDATORIOS</a:t>
            </a:r>
          </a:p>
        </p:txBody>
      </p:sp>
      <p:sp>
        <p:nvSpPr>
          <p:cNvPr id="125" name="Google Shape;125;p17"/>
          <p:cNvSpPr txBox="1"/>
          <p:nvPr/>
        </p:nvSpPr>
        <p:spPr>
          <a:xfrm>
            <a:off x="6364013" y="3120700"/>
            <a:ext cx="14502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434343"/>
                </a:solidFill>
                <a:latin typeface="KoHo Medium"/>
                <a:ea typeface="KoHo Medium"/>
                <a:cs typeface="KoHo Medium"/>
                <a:sym typeface="KoHo Medium"/>
              </a:rPr>
              <a:t>Algoritmia Básica y Ejercicios</a:t>
            </a:r>
            <a:endParaRPr sz="900">
              <a:solidFill>
                <a:srgbClr val="FFFFFF"/>
              </a:solidFill>
              <a:latin typeface="Poppins Medium"/>
              <a:ea typeface="Poppins Medium"/>
              <a:cs typeface="Poppins Medium"/>
              <a:sym typeface="Poppins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31" name="Google Shape;131;p18"/>
          <p:cNvSpPr txBox="1">
            <a:spLocks noGrp="1"/>
          </p:cNvSpPr>
          <p:nvPr>
            <p:ph type="title"/>
          </p:nvPr>
        </p:nvSpPr>
        <p:spPr>
          <a:xfrm>
            <a:off x="768900" y="521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3020">
                <a:solidFill>
                  <a:srgbClr val="9118F5"/>
                </a:solidFill>
                <a:latin typeface="Concert One"/>
                <a:ea typeface="Concert One"/>
                <a:cs typeface="Concert One"/>
                <a:sym typeface="Concert One"/>
              </a:rPr>
              <a:t>RECORDATORIOS IMPORTANTES</a:t>
            </a:r>
            <a:endParaRPr sz="3020">
              <a:solidFill>
                <a:srgbClr val="9118F5"/>
              </a:solidFill>
              <a:latin typeface="Concert One"/>
              <a:ea typeface="Concert One"/>
              <a:cs typeface="Concert One"/>
              <a:sym typeface="Concert One"/>
            </a:endParaRPr>
          </a:p>
        </p:txBody>
      </p:sp>
      <p:sp>
        <p:nvSpPr>
          <p:cNvPr id="132" name="Google Shape;132;p18"/>
          <p:cNvSpPr txBox="1">
            <a:spLocks noGrp="1"/>
          </p:cNvSpPr>
          <p:nvPr>
            <p:ph type="body" idx="1"/>
          </p:nvPr>
        </p:nvSpPr>
        <p:spPr>
          <a:xfrm>
            <a:off x="311700" y="1152475"/>
            <a:ext cx="7338600" cy="3416400"/>
          </a:xfrm>
          <a:prstGeom prst="rect">
            <a:avLst/>
          </a:prstGeom>
        </p:spPr>
        <p:txBody>
          <a:bodyPr spcFirstLastPara="1" wrap="square" lIns="91425" tIns="91425" rIns="91425" bIns="91425" anchor="t" anchorCtr="0">
            <a:normAutofit lnSpcReduction="10000"/>
          </a:bodyPr>
          <a:lstStyle/>
          <a:p>
            <a:pPr marL="457200" lvl="0" indent="-342900" algn="l" rtl="0">
              <a:lnSpc>
                <a:spcPct val="150000"/>
              </a:lnSpc>
              <a:spcBef>
                <a:spcPts val="0"/>
              </a:spcBef>
              <a:spcAft>
                <a:spcPts val="0"/>
              </a:spcAft>
              <a:buClr>
                <a:srgbClr val="3A0368"/>
              </a:buClr>
              <a:buSzPts val="1800"/>
              <a:buFont typeface="Nunito Medium"/>
              <a:buChar char="●"/>
            </a:pPr>
            <a:r>
              <a:rPr lang="es">
                <a:solidFill>
                  <a:srgbClr val="3A0368"/>
                </a:solidFill>
                <a:latin typeface="Nunito Medium"/>
                <a:ea typeface="Nunito Medium"/>
                <a:cs typeface="Nunito Medium"/>
                <a:sym typeface="Nunito Medium"/>
              </a:rPr>
              <a:t>Este es un espacio para que </a:t>
            </a:r>
            <a:r>
              <a:rPr lang="es" b="1">
                <a:solidFill>
                  <a:srgbClr val="3A0368"/>
                </a:solidFill>
                <a:latin typeface="Nunito"/>
                <a:ea typeface="Nunito"/>
                <a:cs typeface="Nunito"/>
                <a:sym typeface="Nunito"/>
              </a:rPr>
              <a:t>crezcas profesionalmente y para que compartas tu conocimiento</a:t>
            </a:r>
            <a:r>
              <a:rPr lang="es">
                <a:solidFill>
                  <a:srgbClr val="3A0368"/>
                </a:solidFill>
                <a:latin typeface="Nunito Medium"/>
                <a:ea typeface="Nunito Medium"/>
                <a:cs typeface="Nunito Medium"/>
                <a:sym typeface="Nunito Medium"/>
              </a:rPr>
              <a:t> con las demás</a:t>
            </a:r>
            <a:endParaRPr>
              <a:solidFill>
                <a:srgbClr val="3A0368"/>
              </a:solidFill>
              <a:latin typeface="Nunito Medium"/>
              <a:ea typeface="Nunito Medium"/>
              <a:cs typeface="Nunito Medium"/>
              <a:sym typeface="Nunito Medium"/>
            </a:endParaRPr>
          </a:p>
          <a:p>
            <a:pPr marL="457200" lvl="0" indent="-342900" algn="l" rtl="0">
              <a:lnSpc>
                <a:spcPct val="150000"/>
              </a:lnSpc>
              <a:spcBef>
                <a:spcPts val="0"/>
              </a:spcBef>
              <a:spcAft>
                <a:spcPts val="0"/>
              </a:spcAft>
              <a:buClr>
                <a:srgbClr val="3A0368"/>
              </a:buClr>
              <a:buSzPts val="1800"/>
              <a:buFont typeface="Nunito Medium"/>
              <a:buChar char="●"/>
            </a:pPr>
            <a:r>
              <a:rPr lang="es">
                <a:solidFill>
                  <a:srgbClr val="3A0368"/>
                </a:solidFill>
                <a:latin typeface="Nunito Medium"/>
                <a:ea typeface="Nunito Medium"/>
                <a:cs typeface="Nunito Medium"/>
                <a:sym typeface="Nunito Medium"/>
              </a:rPr>
              <a:t>Es un espacio colaborativo y respetuoso, </a:t>
            </a:r>
            <a:r>
              <a:rPr lang="es" b="1">
                <a:solidFill>
                  <a:srgbClr val="3A0368"/>
                </a:solidFill>
                <a:latin typeface="Nunito"/>
                <a:ea typeface="Nunito"/>
                <a:cs typeface="Nunito"/>
                <a:sym typeface="Nunito"/>
              </a:rPr>
              <a:t>cuida la forma en la que te diriges con tus mentores, con las embajadoras y con tus compañeras</a:t>
            </a:r>
            <a:endParaRPr b="1">
              <a:solidFill>
                <a:srgbClr val="3A0368"/>
              </a:solidFill>
              <a:latin typeface="Nunito"/>
              <a:ea typeface="Nunito"/>
              <a:cs typeface="Nunito"/>
              <a:sym typeface="Nunito"/>
            </a:endParaRPr>
          </a:p>
          <a:p>
            <a:pPr marL="457200" lvl="0" indent="-342900" algn="l" rtl="0">
              <a:lnSpc>
                <a:spcPct val="150000"/>
              </a:lnSpc>
              <a:spcBef>
                <a:spcPts val="0"/>
              </a:spcBef>
              <a:spcAft>
                <a:spcPts val="0"/>
              </a:spcAft>
              <a:buClr>
                <a:srgbClr val="3A0368"/>
              </a:buClr>
              <a:buSzPts val="1800"/>
              <a:buFont typeface="Nunito Medium"/>
              <a:buChar char="●"/>
            </a:pPr>
            <a:r>
              <a:rPr lang="es" b="1">
                <a:solidFill>
                  <a:srgbClr val="3A0368"/>
                </a:solidFill>
                <a:latin typeface="Nunito"/>
                <a:ea typeface="Nunito"/>
                <a:cs typeface="Nunito"/>
                <a:sym typeface="Nunito"/>
              </a:rPr>
              <a:t>Respeta el tiempo</a:t>
            </a:r>
            <a:r>
              <a:rPr lang="es">
                <a:solidFill>
                  <a:srgbClr val="3A0368"/>
                </a:solidFill>
                <a:latin typeface="Nunito Medium"/>
                <a:ea typeface="Nunito Medium"/>
                <a:cs typeface="Nunito Medium"/>
                <a:sym typeface="Nunito Medium"/>
              </a:rPr>
              <a:t> que estás invirtiendo a este programa</a:t>
            </a:r>
            <a:endParaRPr>
              <a:solidFill>
                <a:srgbClr val="3A0368"/>
              </a:solidFill>
              <a:latin typeface="Nunito Medium"/>
              <a:ea typeface="Nunito Medium"/>
              <a:cs typeface="Nunito Medium"/>
              <a:sym typeface="Nunito Medium"/>
            </a:endParaRPr>
          </a:p>
          <a:p>
            <a:pPr marL="457200" lvl="0" indent="-342900" algn="l" rtl="0">
              <a:lnSpc>
                <a:spcPct val="150000"/>
              </a:lnSpc>
              <a:spcBef>
                <a:spcPts val="0"/>
              </a:spcBef>
              <a:spcAft>
                <a:spcPts val="0"/>
              </a:spcAft>
              <a:buClr>
                <a:srgbClr val="3A0368"/>
              </a:buClr>
              <a:buSzPts val="1800"/>
              <a:buFont typeface="Nunito Medium"/>
              <a:buChar char="●"/>
            </a:pPr>
            <a:r>
              <a:rPr lang="es" b="1">
                <a:solidFill>
                  <a:srgbClr val="3A0368"/>
                </a:solidFill>
                <a:latin typeface="Nunito"/>
                <a:ea typeface="Nunito"/>
                <a:cs typeface="Nunito"/>
                <a:sym typeface="Nunito"/>
              </a:rPr>
              <a:t>No hagas comentarios discriminatorios o de burla</a:t>
            </a:r>
            <a:r>
              <a:rPr lang="es">
                <a:solidFill>
                  <a:srgbClr val="3A0368"/>
                </a:solidFill>
                <a:latin typeface="Nunito Medium"/>
                <a:ea typeface="Nunito Medium"/>
                <a:cs typeface="Nunito Medium"/>
                <a:sym typeface="Nunito Medium"/>
              </a:rPr>
              <a:t> hacia tus compañeras, mentores y embajadoras</a:t>
            </a:r>
            <a:endParaRPr>
              <a:solidFill>
                <a:srgbClr val="3A0368"/>
              </a:solidFill>
              <a:latin typeface="Nunito Medium"/>
              <a:ea typeface="Nunito Medium"/>
              <a:cs typeface="Nunito Medium"/>
              <a:sym typeface="Nunito Medium"/>
            </a:endParaRPr>
          </a:p>
        </p:txBody>
      </p:sp>
      <p:pic>
        <p:nvPicPr>
          <p:cNvPr id="133" name="Google Shape;133;p18"/>
          <p:cNvPicPr preferRelativeResize="0"/>
          <p:nvPr/>
        </p:nvPicPr>
        <p:blipFill>
          <a:blip r:embed="rId4">
            <a:alphaModFix/>
          </a:blip>
          <a:stretch>
            <a:fillRect/>
          </a:stretch>
        </p:blipFill>
        <p:spPr>
          <a:xfrm>
            <a:off x="7459300" y="4703625"/>
            <a:ext cx="1516126" cy="43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1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39" name="Google Shape;139;p19"/>
          <p:cNvSpPr txBox="1">
            <a:spLocks noGrp="1"/>
          </p:cNvSpPr>
          <p:nvPr>
            <p:ph type="title"/>
          </p:nvPr>
        </p:nvSpPr>
        <p:spPr>
          <a:xfrm>
            <a:off x="3588675" y="1198414"/>
            <a:ext cx="5222167" cy="643543"/>
          </a:xfrm>
          <a:prstGeom prst="rect">
            <a:avLst/>
          </a:prstGeom>
        </p:spPr>
        <p:txBody>
          <a:bodyPr spcFirstLastPara="1" wrap="square" lIns="91425" tIns="91425" rIns="91425" bIns="91425" anchor="t" anchorCtr="0">
            <a:noAutofit/>
          </a:bodyPr>
          <a:lstStyle/>
          <a:p>
            <a:pPr lvl="0" algn="ctr">
              <a:buSzPts val="990"/>
            </a:pPr>
            <a:r>
              <a:rPr lang="es-MX" sz="1800" dirty="0">
                <a:latin typeface="Comfortaa"/>
                <a:ea typeface="Comfortaa"/>
                <a:cs typeface="Comfortaa"/>
                <a:sym typeface="Comfortaa"/>
              </a:rPr>
              <a:t>JESUS ALEJANDRO AVILA RIVERA</a:t>
            </a:r>
            <a:endParaRPr sz="1800" b="1" dirty="0">
              <a:latin typeface="Comfortaa"/>
              <a:ea typeface="Comfortaa"/>
              <a:cs typeface="Comfortaa"/>
              <a:sym typeface="Comfortaa"/>
            </a:endParaRPr>
          </a:p>
        </p:txBody>
      </p:sp>
      <p:sp>
        <p:nvSpPr>
          <p:cNvPr id="140" name="Google Shape;140;p19"/>
          <p:cNvSpPr txBox="1">
            <a:spLocks noGrp="1"/>
          </p:cNvSpPr>
          <p:nvPr>
            <p:ph type="body" idx="1"/>
          </p:nvPr>
        </p:nvSpPr>
        <p:spPr>
          <a:xfrm>
            <a:off x="3874688" y="1841957"/>
            <a:ext cx="4611469" cy="2157721"/>
          </a:xfrm>
          <a:prstGeom prst="rect">
            <a:avLst/>
          </a:prstGeom>
        </p:spPr>
        <p:txBody>
          <a:bodyPr spcFirstLastPara="1" wrap="square" lIns="91425" tIns="91425" rIns="91425" bIns="91425" anchor="t" anchorCtr="0">
            <a:normAutofit fontScale="40000" lnSpcReduction="20000"/>
          </a:bodyPr>
          <a:lstStyle/>
          <a:p>
            <a:pPr marL="114300" indent="0">
              <a:buNone/>
            </a:pPr>
            <a:r>
              <a:rPr lang="es-ES" dirty="0" smtClean="0"/>
              <a:t>Licenciatura en Informática Administrativa</a:t>
            </a:r>
          </a:p>
          <a:p>
            <a:pPr marL="114300" indent="0">
              <a:buNone/>
            </a:pPr>
            <a:endParaRPr lang="es-ES" dirty="0" smtClean="0"/>
          </a:p>
          <a:p>
            <a:pPr marL="114300" indent="0">
              <a:buNone/>
            </a:pPr>
            <a:r>
              <a:rPr lang="es-ES" dirty="0" smtClean="0"/>
              <a:t>Trabaje </a:t>
            </a:r>
            <a:r>
              <a:rPr lang="es-ES" dirty="0"/>
              <a:t>4 año (2011-2015) en empresa de grúas como auxiliar administrativo.</a:t>
            </a:r>
          </a:p>
          <a:p>
            <a:pPr marL="114300" indent="0">
              <a:buNone/>
            </a:pPr>
            <a:endParaRPr lang="es-MX" dirty="0"/>
          </a:p>
          <a:p>
            <a:pPr marL="114300" indent="0">
              <a:buNone/>
            </a:pPr>
            <a:r>
              <a:rPr lang="es-ES" dirty="0"/>
              <a:t>Del 2015-2019 trabaje en la Universidad Mexiquense del Bicentenario como Coordinador Académico.</a:t>
            </a:r>
          </a:p>
          <a:p>
            <a:pPr marL="114300" indent="0">
              <a:buNone/>
            </a:pPr>
            <a:endParaRPr lang="es-MX" dirty="0"/>
          </a:p>
          <a:p>
            <a:pPr marL="114300" indent="0">
              <a:buNone/>
            </a:pPr>
            <a:r>
              <a:rPr lang="es-ES" dirty="0"/>
              <a:t>Me uní al equipo de trabajo en el año del 2019 a la actualidad, soy Jefe del Departamento de Recursos Financieros de esta casa de Estudios.</a:t>
            </a:r>
          </a:p>
          <a:p>
            <a:pPr marL="114300" indent="0">
              <a:buNone/>
            </a:pPr>
            <a:endParaRPr lang="es-MX" dirty="0"/>
          </a:p>
          <a:p>
            <a:pPr marL="114300" indent="0">
              <a:buNone/>
            </a:pPr>
            <a:r>
              <a:rPr lang="es-ES" dirty="0"/>
              <a:t>Me gusta estar en constante aprendizaje ya que considero que de esta forma uno llega a ser mejor profesionista y mejor persona.</a:t>
            </a:r>
          </a:p>
          <a:p>
            <a:pPr marL="114300" indent="0">
              <a:buNone/>
            </a:pPr>
            <a:endParaRPr lang="es-MX" dirty="0"/>
          </a:p>
          <a:p>
            <a:pPr marL="114300" indent="0">
              <a:buNone/>
            </a:pPr>
            <a:r>
              <a:rPr lang="es-ES" dirty="0"/>
              <a:t>Me </a:t>
            </a:r>
            <a:r>
              <a:rPr lang="es-ES" dirty="0" err="1"/>
              <a:t>uni</a:t>
            </a:r>
            <a:r>
              <a:rPr lang="es-ES" dirty="0"/>
              <a:t> a </a:t>
            </a:r>
            <a:r>
              <a:rPr lang="es-ES" dirty="0" err="1"/>
              <a:t>Tecnolochicas</a:t>
            </a:r>
            <a:r>
              <a:rPr lang="es-ES" dirty="0"/>
              <a:t> Pro, para contribuir con el programa por el cual está hecho, y poder hacer que chicas como ustedes puedan desarrollar un potencial el cuales les puede servir para su desarrollo profesional</a:t>
            </a:r>
            <a:endParaRPr lang="es-MX" dirty="0"/>
          </a:p>
        </p:txBody>
      </p:sp>
      <p:pic>
        <p:nvPicPr>
          <p:cNvPr id="141" name="Google Shape;141;p19"/>
          <p:cNvPicPr preferRelativeResize="0"/>
          <p:nvPr/>
        </p:nvPicPr>
        <p:blipFill>
          <a:blip r:embed="rId4">
            <a:alphaModFix/>
          </a:blip>
          <a:stretch>
            <a:fillRect/>
          </a:stretch>
        </p:blipFill>
        <p:spPr>
          <a:xfrm>
            <a:off x="372175" y="4667250"/>
            <a:ext cx="1516126" cy="430975"/>
          </a:xfrm>
          <a:prstGeom prst="rect">
            <a:avLst/>
          </a:prstGeom>
          <a:noFill/>
          <a:ln>
            <a:noFill/>
          </a:ln>
        </p:spPr>
      </p:pic>
      <p:pic>
        <p:nvPicPr>
          <p:cNvPr id="142" name="Google Shape;142;p19"/>
          <p:cNvPicPr preferRelativeResize="0"/>
          <p:nvPr/>
        </p:nvPicPr>
        <p:blipFill>
          <a:blip r:embed="rId4">
            <a:alphaModFix/>
          </a:blip>
          <a:stretch>
            <a:fillRect/>
          </a:stretch>
        </p:blipFill>
        <p:spPr>
          <a:xfrm>
            <a:off x="372175" y="4667250"/>
            <a:ext cx="1516126" cy="430975"/>
          </a:xfrm>
          <a:prstGeom prst="rect">
            <a:avLst/>
          </a:prstGeom>
          <a:noFill/>
          <a:ln>
            <a:noFill/>
          </a:ln>
        </p:spPr>
      </p:pic>
      <p:sp>
        <p:nvSpPr>
          <p:cNvPr id="143" name="Google Shape;143;p19"/>
          <p:cNvSpPr/>
          <p:nvPr/>
        </p:nvSpPr>
        <p:spPr>
          <a:xfrm>
            <a:off x="3588675" y="361575"/>
            <a:ext cx="1927575" cy="371249"/>
          </a:xfrm>
          <a:prstGeom prst="rect">
            <a:avLst/>
          </a:prstGeom>
        </p:spPr>
        <p:txBody>
          <a:bodyPr>
            <a:prstTxWarp prst="textPlain">
              <a:avLst/>
            </a:prstTxWarp>
          </a:bodyPr>
          <a:lstStyle/>
          <a:p>
            <a:pPr lvl="0" algn="ctr"/>
            <a:r>
              <a:rPr b="1" i="0" dirty="0" smtClean="0">
                <a:ln>
                  <a:noFill/>
                </a:ln>
                <a:solidFill>
                  <a:schemeClr val="lt1"/>
                </a:solidFill>
                <a:latin typeface="KoHo"/>
              </a:rPr>
              <a:t>MENTOR</a:t>
            </a:r>
            <a:endParaRPr b="1" i="0" dirty="0">
              <a:ln>
                <a:noFill/>
              </a:ln>
              <a:solidFill>
                <a:schemeClr val="lt1"/>
              </a:solidFill>
              <a:latin typeface="KoHo"/>
            </a:endParaRPr>
          </a:p>
        </p:txBody>
      </p:sp>
      <p:pic>
        <p:nvPicPr>
          <p:cNvPr id="10" name="Imagen 9"/>
          <p:cNvPicPr>
            <a:picLocks noChangeAspect="1"/>
          </p:cNvPicPr>
          <p:nvPr/>
        </p:nvPicPr>
        <p:blipFill>
          <a:blip r:embed="rId5"/>
          <a:stretch>
            <a:fillRect/>
          </a:stretch>
        </p:blipFill>
        <p:spPr>
          <a:xfrm>
            <a:off x="552437" y="993117"/>
            <a:ext cx="3063486" cy="315726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2"/>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074" name="Picture 2" descr="Computer Hardware and Software | Coursera">
            <a:extLst>
              <a:ext uri="{FF2B5EF4-FFF2-40B4-BE49-F238E27FC236}">
                <a16:creationId xmlns:a16="http://schemas.microsoft.com/office/drawing/2014/main" xmlns="" id="{0A2DE151-E2DC-F18B-2EBC-414EC87E53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5797" y="1186289"/>
            <a:ext cx="2218802" cy="221880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65" name="Google Shape;165;p22"/>
          <p:cNvSpPr txBox="1">
            <a:spLocks noGrp="1"/>
          </p:cNvSpPr>
          <p:nvPr>
            <p:ph type="ctrTitle" idx="4294967295"/>
          </p:nvPr>
        </p:nvSpPr>
        <p:spPr>
          <a:xfrm>
            <a:off x="0" y="184650"/>
            <a:ext cx="8087700" cy="120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4800" dirty="0">
                <a:solidFill>
                  <a:srgbClr val="674EA7"/>
                </a:solidFill>
                <a:latin typeface="Concert One"/>
                <a:ea typeface="Concert One"/>
                <a:cs typeface="Concert One"/>
                <a:sym typeface="Concert One"/>
              </a:rPr>
              <a:t>SOFTWARE Y HARDWARE</a:t>
            </a:r>
            <a:endParaRPr sz="4800" dirty="0">
              <a:solidFill>
                <a:srgbClr val="674EA7"/>
              </a:solidFill>
              <a:latin typeface="Concert One"/>
              <a:ea typeface="Concert One"/>
              <a:cs typeface="Concert One"/>
              <a:sym typeface="Concert One"/>
            </a:endParaRPr>
          </a:p>
        </p:txBody>
      </p:sp>
      <p:pic>
        <p:nvPicPr>
          <p:cNvPr id="166" name="Google Shape;166;p22"/>
          <p:cNvPicPr preferRelativeResize="0"/>
          <p:nvPr/>
        </p:nvPicPr>
        <p:blipFill>
          <a:blip r:embed="rId5">
            <a:alphaModFix/>
          </a:blip>
          <a:stretch>
            <a:fillRect/>
          </a:stretch>
        </p:blipFill>
        <p:spPr>
          <a:xfrm>
            <a:off x="7585200" y="4649925"/>
            <a:ext cx="1516126" cy="430975"/>
          </a:xfrm>
          <a:prstGeom prst="rect">
            <a:avLst/>
          </a:prstGeom>
          <a:noFill/>
          <a:ln>
            <a:noFill/>
          </a:ln>
        </p:spPr>
      </p:pic>
      <p:sp>
        <p:nvSpPr>
          <p:cNvPr id="2" name="Rectángulo 1">
            <a:extLst>
              <a:ext uri="{FF2B5EF4-FFF2-40B4-BE49-F238E27FC236}">
                <a16:creationId xmlns:a16="http://schemas.microsoft.com/office/drawing/2014/main" xmlns="" id="{32A3D0B9-E2C4-8B82-1D7A-DAC16AFCC0E9}"/>
              </a:ext>
            </a:extLst>
          </p:cNvPr>
          <p:cNvSpPr/>
          <p:nvPr/>
        </p:nvSpPr>
        <p:spPr>
          <a:xfrm>
            <a:off x="576870" y="1244913"/>
            <a:ext cx="4587565" cy="1569660"/>
          </a:xfrm>
          <a:prstGeom prst="rect">
            <a:avLst/>
          </a:prstGeom>
          <a:noFill/>
        </p:spPr>
        <p:txBody>
          <a:bodyPr wrap="square" lIns="91440" tIns="45720" rIns="91440" bIns="45720">
            <a:spAutoFit/>
          </a:bodyPr>
          <a:lstStyle/>
          <a:p>
            <a:r>
              <a:rPr lang="es-MX" sz="1200" b="0" cap="none" spc="0" dirty="0">
                <a:ln w="0"/>
                <a:solidFill>
                  <a:schemeClr val="tx1"/>
                </a:solidFill>
                <a:effectLst>
                  <a:outerShdw blurRad="38100" dist="19050" dir="2700000" algn="tl" rotWithShape="0">
                    <a:schemeClr val="dk1">
                      <a:alpha val="40000"/>
                    </a:schemeClr>
                  </a:outerShdw>
                </a:effectLst>
              </a:rPr>
              <a:t>El </a:t>
            </a:r>
            <a:r>
              <a:rPr lang="es-MX" sz="1200" b="1" cap="none" spc="0" dirty="0">
                <a:ln w="0"/>
                <a:solidFill>
                  <a:schemeClr val="tx1"/>
                </a:solidFill>
                <a:effectLst>
                  <a:outerShdw blurRad="38100" dist="19050" dir="2700000" algn="tl" rotWithShape="0">
                    <a:schemeClr val="dk1">
                      <a:alpha val="40000"/>
                    </a:schemeClr>
                  </a:outerShdw>
                </a:effectLst>
              </a:rPr>
              <a:t>software</a:t>
            </a:r>
            <a:r>
              <a:rPr lang="es-MX" sz="1200" b="0" cap="none" spc="0" dirty="0">
                <a:ln w="0"/>
                <a:solidFill>
                  <a:schemeClr val="tx1"/>
                </a:solidFill>
                <a:effectLst>
                  <a:outerShdw blurRad="38100" dist="19050" dir="2700000" algn="tl" rotWithShape="0">
                    <a:schemeClr val="dk1">
                      <a:alpha val="40000"/>
                    </a:schemeClr>
                  </a:outerShdw>
                </a:effectLst>
              </a:rPr>
              <a:t> es todo aquello que le proporciona a la computadora las instrucciones necesarias para realizar una determinada función.</a:t>
            </a:r>
            <a:br>
              <a:rPr lang="es-MX" sz="1200" b="0" cap="none" spc="0" dirty="0">
                <a:ln w="0"/>
                <a:solidFill>
                  <a:schemeClr val="tx1"/>
                </a:solidFill>
                <a:effectLst>
                  <a:outerShdw blurRad="38100" dist="19050" dir="2700000" algn="tl" rotWithShape="0">
                    <a:schemeClr val="dk1">
                      <a:alpha val="40000"/>
                    </a:schemeClr>
                  </a:outerShdw>
                </a:effectLst>
              </a:rPr>
            </a:br>
            <a:endParaRPr lang="es-MX" sz="1200" b="0" cap="none" spc="0" dirty="0">
              <a:ln w="0"/>
              <a:solidFill>
                <a:schemeClr val="tx1"/>
              </a:solidFill>
              <a:effectLst>
                <a:outerShdw blurRad="38100" dist="19050" dir="2700000" algn="tl" rotWithShape="0">
                  <a:schemeClr val="dk1">
                    <a:alpha val="40000"/>
                  </a:schemeClr>
                </a:outerShdw>
              </a:effectLst>
            </a:endParaRPr>
          </a:p>
          <a:p>
            <a:pPr marL="171450" indent="-171450">
              <a:buFont typeface="Arial" panose="020B0604020202020204" pitchFamily="34" charset="0"/>
              <a:buChar char="•"/>
            </a:pPr>
            <a:r>
              <a:rPr lang="es-MX" sz="1200" b="0" cap="none" spc="0" dirty="0">
                <a:ln w="0"/>
                <a:solidFill>
                  <a:schemeClr val="tx1"/>
                </a:solidFill>
                <a:effectLst>
                  <a:outerShdw blurRad="38100" dist="19050" dir="2700000" algn="tl" rotWithShape="0">
                    <a:schemeClr val="dk1">
                      <a:alpha val="40000"/>
                    </a:schemeClr>
                  </a:outerShdw>
                </a:effectLst>
              </a:rPr>
              <a:t>sistema operativo</a:t>
            </a:r>
          </a:p>
          <a:p>
            <a:pPr marL="171450" indent="-171450">
              <a:buFont typeface="Arial" panose="020B0604020202020204" pitchFamily="34" charset="0"/>
              <a:buChar char="•"/>
            </a:pPr>
            <a:r>
              <a:rPr lang="es-MX" sz="1200" b="0" cap="none" spc="0" dirty="0">
                <a:ln w="0"/>
                <a:solidFill>
                  <a:schemeClr val="tx1"/>
                </a:solidFill>
                <a:effectLst>
                  <a:outerShdw blurRad="38100" dist="19050" dir="2700000" algn="tl" rotWithShape="0">
                    <a:schemeClr val="dk1">
                      <a:alpha val="40000"/>
                    </a:schemeClr>
                  </a:outerShdw>
                </a:effectLst>
              </a:rPr>
              <a:t>Juegos</a:t>
            </a:r>
          </a:p>
          <a:p>
            <a:pPr marL="171450" indent="-171450">
              <a:buFont typeface="Arial" panose="020B0604020202020204" pitchFamily="34" charset="0"/>
              <a:buChar char="•"/>
            </a:pPr>
            <a:r>
              <a:rPr lang="es-MX" sz="1200" b="0" cap="none" spc="0" dirty="0">
                <a:ln w="0"/>
                <a:solidFill>
                  <a:schemeClr val="tx1"/>
                </a:solidFill>
                <a:effectLst>
                  <a:outerShdw blurRad="38100" dist="19050" dir="2700000" algn="tl" rotWithShape="0">
                    <a:schemeClr val="dk1">
                      <a:alpha val="40000"/>
                    </a:schemeClr>
                  </a:outerShdw>
                </a:effectLst>
              </a:rPr>
              <a:t>controladores de dispositivos</a:t>
            </a:r>
          </a:p>
          <a:p>
            <a:pPr marL="171450" indent="-171450">
              <a:buFont typeface="Arial" panose="020B0604020202020204" pitchFamily="34" charset="0"/>
              <a:buChar char="•"/>
            </a:pPr>
            <a:r>
              <a:rPr lang="es-MX" sz="1200" b="0" cap="none" spc="0" dirty="0">
                <a:ln w="0"/>
                <a:solidFill>
                  <a:schemeClr val="tx1"/>
                </a:solidFill>
                <a:effectLst>
                  <a:outerShdw blurRad="38100" dist="19050" dir="2700000" algn="tl" rotWithShape="0">
                    <a:schemeClr val="dk1">
                      <a:alpha val="40000"/>
                    </a:schemeClr>
                  </a:outerShdw>
                </a:effectLst>
              </a:rPr>
              <a:t>programas de usuario y demás.</a:t>
            </a:r>
            <a:endParaRPr lang="es-ES" sz="1200" b="0" cap="none" spc="0" dirty="0">
              <a:ln w="0"/>
              <a:solidFill>
                <a:schemeClr val="tx1"/>
              </a:solidFill>
              <a:effectLst>
                <a:outerShdw blurRad="38100" dist="19050" dir="2700000" algn="tl" rotWithShape="0">
                  <a:schemeClr val="dk1">
                    <a:alpha val="40000"/>
                  </a:schemeClr>
                </a:outerShdw>
              </a:effectLst>
            </a:endParaRPr>
          </a:p>
        </p:txBody>
      </p:sp>
      <p:sp>
        <p:nvSpPr>
          <p:cNvPr id="3" name="Rectángulo 2">
            <a:extLst>
              <a:ext uri="{FF2B5EF4-FFF2-40B4-BE49-F238E27FC236}">
                <a16:creationId xmlns:a16="http://schemas.microsoft.com/office/drawing/2014/main" xmlns="" id="{6122BCF4-4835-DAAD-BBB4-45C34B7AD82F}"/>
              </a:ext>
            </a:extLst>
          </p:cNvPr>
          <p:cNvSpPr/>
          <p:nvPr/>
        </p:nvSpPr>
        <p:spPr>
          <a:xfrm>
            <a:off x="5407322" y="3330498"/>
            <a:ext cx="3539455" cy="830997"/>
          </a:xfrm>
          <a:prstGeom prst="rect">
            <a:avLst/>
          </a:prstGeom>
          <a:noFill/>
        </p:spPr>
        <p:txBody>
          <a:bodyPr wrap="square" lIns="91440" tIns="45720" rIns="91440" bIns="45720">
            <a:spAutoFit/>
          </a:bodyPr>
          <a:lstStyle/>
          <a:p>
            <a:r>
              <a:rPr lang="es-MX" sz="1200" b="0" cap="none" spc="0" dirty="0">
                <a:ln w="0"/>
                <a:solidFill>
                  <a:schemeClr val="tx1"/>
                </a:solidFill>
                <a:effectLst>
                  <a:outerShdw blurRad="38100" dist="19050" dir="2700000" algn="tl" rotWithShape="0">
                    <a:schemeClr val="dk1">
                      <a:alpha val="40000"/>
                    </a:schemeClr>
                  </a:outerShdw>
                </a:effectLst>
              </a:rPr>
              <a:t>El </a:t>
            </a:r>
            <a:r>
              <a:rPr lang="es-MX" sz="1200" b="1" cap="none" spc="0" dirty="0">
                <a:ln w="0"/>
                <a:solidFill>
                  <a:schemeClr val="tx1"/>
                </a:solidFill>
                <a:effectLst>
                  <a:outerShdw blurRad="38100" dist="19050" dir="2700000" algn="tl" rotWithShape="0">
                    <a:schemeClr val="dk1">
                      <a:alpha val="40000"/>
                    </a:schemeClr>
                  </a:outerShdw>
                </a:effectLst>
              </a:rPr>
              <a:t>hardware</a:t>
            </a:r>
            <a:r>
              <a:rPr lang="es-MX" sz="1200" b="0" cap="none" spc="0" dirty="0">
                <a:ln w="0"/>
                <a:solidFill>
                  <a:schemeClr val="tx1"/>
                </a:solidFill>
                <a:effectLst>
                  <a:outerShdw blurRad="38100" dist="19050" dir="2700000" algn="tl" rotWithShape="0">
                    <a:schemeClr val="dk1">
                      <a:alpha val="40000"/>
                    </a:schemeClr>
                  </a:outerShdw>
                </a:effectLst>
              </a:rPr>
              <a:t> es la parte que puedes ver y tocar de los dispositivos. Es decir, todos los componentes de su estructura física como pantallas y teclados..</a:t>
            </a:r>
            <a:endParaRPr lang="es-ES" sz="1200" b="0" cap="none" spc="0" dirty="0">
              <a:ln w="0"/>
              <a:solidFill>
                <a:schemeClr val="tx1"/>
              </a:solidFill>
              <a:effectLst>
                <a:outerShdw blurRad="38100" dist="19050" dir="2700000" algn="tl" rotWithShape="0">
                  <a:schemeClr val="dk1">
                    <a:alpha val="40000"/>
                  </a:schemeClr>
                </a:outerShdw>
              </a:effectLst>
            </a:endParaRPr>
          </a:p>
        </p:txBody>
      </p:sp>
      <p:pic>
        <p:nvPicPr>
          <p:cNvPr id="3076" name="Picture 4" descr="Qué es el Software? - YouTube">
            <a:extLst>
              <a:ext uri="{FF2B5EF4-FFF2-40B4-BE49-F238E27FC236}">
                <a16:creationId xmlns:a16="http://schemas.microsoft.com/office/drawing/2014/main" xmlns="" id="{8129587D-D9F5-5AD6-52FC-BCC243B811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1754" y="2918365"/>
            <a:ext cx="3215340" cy="180862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753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5" name="Google Shape;165;p22"/>
          <p:cNvSpPr txBox="1">
            <a:spLocks noGrp="1"/>
          </p:cNvSpPr>
          <p:nvPr>
            <p:ph type="ctrTitle" idx="4294967295"/>
          </p:nvPr>
        </p:nvSpPr>
        <p:spPr>
          <a:xfrm>
            <a:off x="179294" y="204284"/>
            <a:ext cx="8034599" cy="8309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MX" sz="4000" dirty="0">
                <a:solidFill>
                  <a:srgbClr val="674EA7"/>
                </a:solidFill>
                <a:latin typeface="Concert One"/>
                <a:ea typeface="Concert One"/>
                <a:cs typeface="Concert One"/>
                <a:sym typeface="Concert One"/>
              </a:rPr>
              <a:t>D</a:t>
            </a:r>
            <a:r>
              <a:rPr lang="es" sz="4000" dirty="0">
                <a:solidFill>
                  <a:srgbClr val="674EA7"/>
                </a:solidFill>
                <a:latin typeface="Concert One"/>
                <a:ea typeface="Concert One"/>
                <a:cs typeface="Concert One"/>
                <a:sym typeface="Concert One"/>
              </a:rPr>
              <a:t>ISPOSITIVOS DE ENTRADA Y SALIDA</a:t>
            </a:r>
            <a:endParaRPr sz="4000" dirty="0">
              <a:solidFill>
                <a:srgbClr val="674EA7"/>
              </a:solidFill>
              <a:latin typeface="Concert One"/>
              <a:ea typeface="Concert One"/>
              <a:cs typeface="Concert One"/>
              <a:sym typeface="Concert One"/>
            </a:endParaRPr>
          </a:p>
        </p:txBody>
      </p:sp>
      <p:pic>
        <p:nvPicPr>
          <p:cNvPr id="166" name="Google Shape;166;p22"/>
          <p:cNvPicPr preferRelativeResize="0"/>
          <p:nvPr/>
        </p:nvPicPr>
        <p:blipFill>
          <a:blip r:embed="rId4">
            <a:alphaModFix/>
          </a:blip>
          <a:stretch>
            <a:fillRect/>
          </a:stretch>
        </p:blipFill>
        <p:spPr>
          <a:xfrm>
            <a:off x="7585200" y="4649925"/>
            <a:ext cx="1516126" cy="430975"/>
          </a:xfrm>
          <a:prstGeom prst="rect">
            <a:avLst/>
          </a:prstGeom>
          <a:noFill/>
          <a:ln>
            <a:noFill/>
          </a:ln>
        </p:spPr>
      </p:pic>
      <p:pic>
        <p:nvPicPr>
          <p:cNvPr id="4108" name="Picture 12" descr="Planes de Clase - Dispositivos de entrada y salida del ordenador">
            <a:extLst>
              <a:ext uri="{FF2B5EF4-FFF2-40B4-BE49-F238E27FC236}">
                <a16:creationId xmlns:a16="http://schemas.microsoft.com/office/drawing/2014/main" xmlns="" id="{74BE7C32-A71E-7D8B-49E0-E0D8A21B0A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9990" b="47189"/>
          <a:stretch/>
        </p:blipFill>
        <p:spPr bwMode="auto">
          <a:xfrm>
            <a:off x="259219" y="1035281"/>
            <a:ext cx="4400735" cy="31960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Planes de Clase - Dispositivos de entrada y salida del ordenador">
            <a:extLst>
              <a:ext uri="{FF2B5EF4-FFF2-40B4-BE49-F238E27FC236}">
                <a16:creationId xmlns:a16="http://schemas.microsoft.com/office/drawing/2014/main" xmlns="" id="{CAA9D574-0608-C9B2-AD13-441104DB5A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086" t="52811" r="37187"/>
          <a:stretch/>
        </p:blipFill>
        <p:spPr bwMode="auto">
          <a:xfrm>
            <a:off x="4572000" y="1541929"/>
            <a:ext cx="4167653" cy="2566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14310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1411</Words>
  <Application>Microsoft Office PowerPoint</Application>
  <PresentationFormat>Presentación en pantalla (16:9)</PresentationFormat>
  <Paragraphs>159</Paragraphs>
  <Slides>32</Slides>
  <Notes>32</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32</vt:i4>
      </vt:variant>
    </vt:vector>
  </HeadingPairs>
  <TitlesOfParts>
    <vt:vector size="43" baseType="lpstr">
      <vt:lpstr>Poppins</vt:lpstr>
      <vt:lpstr>Nunito</vt:lpstr>
      <vt:lpstr>KoHo Medium</vt:lpstr>
      <vt:lpstr>Poppins Medium</vt:lpstr>
      <vt:lpstr>Nunito Medium</vt:lpstr>
      <vt:lpstr>Didact Gothic</vt:lpstr>
      <vt:lpstr>Arial</vt:lpstr>
      <vt:lpstr>KoHo</vt:lpstr>
      <vt:lpstr>Concert One</vt:lpstr>
      <vt:lpstr>Comfortaa</vt:lpstr>
      <vt:lpstr>Simple Light</vt:lpstr>
      <vt:lpstr>Presentación de PowerPoint</vt:lpstr>
      <vt:lpstr>¿Por qué estamos aquí? </vt:lpstr>
      <vt:lpstr>Presentación de PowerPoint</vt:lpstr>
      <vt:lpstr>Presentación de PowerPoint</vt:lpstr>
      <vt:lpstr>Presentación de PowerPoint</vt:lpstr>
      <vt:lpstr>RECORDATORIOS IMPORTANTES</vt:lpstr>
      <vt:lpstr>JESUS ALEJANDRO AVILA RIVERA</vt:lpstr>
      <vt:lpstr>SOFTWARE Y HARDWARE</vt:lpstr>
      <vt:lpstr>DISPOSITIVOS DE ENTRADA Y SALIDA</vt:lpstr>
      <vt:lpstr>SISTEMA OPERATIVO</vt:lpstr>
      <vt:lpstr>BREVE HISTORIA</vt:lpstr>
      <vt:lpstr>EL INTERNET ≠ LA WEB</vt:lpstr>
      <vt:lpstr>¿Qué es el internet?</vt:lpstr>
      <vt:lpstr>LA WEB</vt:lpstr>
      <vt:lpstr>Presentación de PowerPoint</vt:lpstr>
      <vt:lpstr>Analicemos la estructura de un nombre de un sitio web </vt:lpstr>
      <vt:lpstr>Presentación de PowerPoint</vt:lpstr>
      <vt:lpstr>NAVEGADORES</vt:lpstr>
      <vt:lpstr>Presentación de PowerPoint</vt:lpstr>
      <vt:lpstr>PROGRAMACIÓN</vt:lpstr>
      <vt:lpstr>LENGUAJE DE PROGRAMACIÓN</vt:lpstr>
      <vt:lpstr>Diferentes tipos de lenguaje</vt:lpstr>
      <vt:lpstr>¿Qué lenguajes existen?</vt:lpstr>
      <vt:lpstr>Presentación de PowerPoint</vt:lpstr>
      <vt:lpstr>Un algoritmo puede expresarse en diferentes formas, de las cuales las cuatro principales son:</vt:lpstr>
      <vt:lpstr>Lenguaje Natural</vt:lpstr>
      <vt:lpstr>DIAGRAMA DE FLUJO</vt:lpstr>
      <vt:lpstr>Presentación de PowerPoint</vt:lpstr>
      <vt:lpstr>Presentación de PowerPoint</vt:lpstr>
      <vt:lpstr>EJERCICIO DE ALGORITMOS BÁSICOS</vt:lpstr>
      <vt:lpstr>Presentación de PowerPoint</vt:lpstr>
      <vt:lpstr>RECORDATORIOS Y AVISOS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UPOTEC</cp:lastModifiedBy>
  <cp:revision>11</cp:revision>
  <cp:lastPrinted>2023-03-04T15:48:07Z</cp:lastPrinted>
  <dcterms:modified xsi:type="dcterms:W3CDTF">2023-03-04T15:51:51Z</dcterms:modified>
</cp:coreProperties>
</file>